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78" r:id="rId2"/>
  </p:sldMasterIdLst>
  <p:notesMasterIdLst>
    <p:notesMasterId r:id="rId45"/>
  </p:notesMasterIdLst>
  <p:handoutMasterIdLst>
    <p:handoutMasterId r:id="rId46"/>
  </p:handoutMasterIdLst>
  <p:sldIdLst>
    <p:sldId id="425" r:id="rId3"/>
    <p:sldId id="346" r:id="rId4"/>
    <p:sldId id="339" r:id="rId5"/>
    <p:sldId id="337" r:id="rId6"/>
    <p:sldId id="434" r:id="rId7"/>
    <p:sldId id="405" r:id="rId8"/>
    <p:sldId id="390" r:id="rId9"/>
    <p:sldId id="415" r:id="rId10"/>
    <p:sldId id="296" r:id="rId11"/>
    <p:sldId id="348" r:id="rId12"/>
    <p:sldId id="281" r:id="rId13"/>
    <p:sldId id="428" r:id="rId14"/>
    <p:sldId id="417" r:id="rId15"/>
    <p:sldId id="406" r:id="rId16"/>
    <p:sldId id="426" r:id="rId17"/>
    <p:sldId id="427" r:id="rId18"/>
    <p:sldId id="325" r:id="rId19"/>
    <p:sldId id="315" r:id="rId20"/>
    <p:sldId id="386" r:id="rId21"/>
    <p:sldId id="422" r:id="rId22"/>
    <p:sldId id="288" r:id="rId23"/>
    <p:sldId id="423" r:id="rId24"/>
    <p:sldId id="290" r:id="rId25"/>
    <p:sldId id="421" r:id="rId26"/>
    <p:sldId id="413" r:id="rId27"/>
    <p:sldId id="431" r:id="rId28"/>
    <p:sldId id="429" r:id="rId29"/>
    <p:sldId id="398" r:id="rId30"/>
    <p:sldId id="435" r:id="rId31"/>
    <p:sldId id="410" r:id="rId32"/>
    <p:sldId id="278" r:id="rId33"/>
    <p:sldId id="387" r:id="rId34"/>
    <p:sldId id="412" r:id="rId35"/>
    <p:sldId id="432" r:id="rId36"/>
    <p:sldId id="430" r:id="rId37"/>
    <p:sldId id="356" r:id="rId38"/>
    <p:sldId id="419" r:id="rId39"/>
    <p:sldId id="424" r:id="rId40"/>
    <p:sldId id="411" r:id="rId41"/>
    <p:sldId id="433" r:id="rId42"/>
    <p:sldId id="389" r:id="rId43"/>
    <p:sldId id="298" r:id="rId44"/>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9AFA3B-1C8F-4B4B-8C8D-AB77A7CC74B8}">
          <p14:sldIdLst>
            <p14:sldId id="425"/>
            <p14:sldId id="346"/>
            <p14:sldId id="339"/>
            <p14:sldId id="337"/>
            <p14:sldId id="434"/>
            <p14:sldId id="405"/>
            <p14:sldId id="390"/>
            <p14:sldId id="415"/>
            <p14:sldId id="296"/>
            <p14:sldId id="348"/>
            <p14:sldId id="281"/>
            <p14:sldId id="428"/>
            <p14:sldId id="417"/>
            <p14:sldId id="406"/>
            <p14:sldId id="426"/>
            <p14:sldId id="427"/>
            <p14:sldId id="325"/>
            <p14:sldId id="315"/>
            <p14:sldId id="386"/>
            <p14:sldId id="422"/>
            <p14:sldId id="288"/>
            <p14:sldId id="423"/>
            <p14:sldId id="290"/>
            <p14:sldId id="421"/>
            <p14:sldId id="413"/>
            <p14:sldId id="431"/>
            <p14:sldId id="429"/>
            <p14:sldId id="398"/>
            <p14:sldId id="435"/>
            <p14:sldId id="410"/>
            <p14:sldId id="278"/>
            <p14:sldId id="387"/>
            <p14:sldId id="412"/>
            <p14:sldId id="432"/>
            <p14:sldId id="430"/>
            <p14:sldId id="356"/>
            <p14:sldId id="419"/>
            <p14:sldId id="424"/>
            <p14:sldId id="411"/>
            <p14:sldId id="433"/>
            <p14:sldId id="389"/>
            <p14:sldId id="2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260"/>
    <a:srgbClr val="74AAD6"/>
    <a:srgbClr val="5A99CF"/>
    <a:srgbClr val="8D9191"/>
    <a:srgbClr val="D1CDD1"/>
    <a:srgbClr val="6560AB"/>
    <a:srgbClr val="F05F85"/>
    <a:srgbClr val="F69266"/>
    <a:srgbClr val="FDB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81982" autoAdjust="0"/>
  </p:normalViewPr>
  <p:slideViewPr>
    <p:cSldViewPr>
      <p:cViewPr>
        <p:scale>
          <a:sx n="60" d="100"/>
          <a:sy n="60" d="100"/>
        </p:scale>
        <p:origin x="2280" y="1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1210"/>
    </p:cViewPr>
  </p:sorterViewPr>
  <p:notesViewPr>
    <p:cSldViewPr>
      <p:cViewPr varScale="1">
        <p:scale>
          <a:sx n="65" d="100"/>
          <a:sy n="65" d="100"/>
        </p:scale>
        <p:origin x="3125"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8927A-48C6-4BEB-B989-CAF6133083A0}" type="doc">
      <dgm:prSet loTypeId="urn:microsoft.com/office/officeart/2005/8/layout/cycle4" loCatId="cycle" qsTypeId="urn:microsoft.com/office/officeart/2005/8/quickstyle/simple1" qsCatId="simple" csTypeId="urn:microsoft.com/office/officeart/2005/8/colors/accent2_3" csCatId="accent2" phldr="1"/>
      <dgm:spPr/>
      <dgm:t>
        <a:bodyPr/>
        <a:lstStyle/>
        <a:p>
          <a:endParaRPr lang="en-US"/>
        </a:p>
      </dgm:t>
    </dgm:pt>
    <dgm:pt modelId="{2EB1797E-60FE-4214-80A7-DBA52DC7E5D3}">
      <dgm:prSet phldrT="[Text]"/>
      <dgm:spPr/>
      <dgm:t>
        <a:bodyPr/>
        <a:lstStyle/>
        <a:p>
          <a:r>
            <a:rPr lang="en-US" b="1" dirty="0"/>
            <a:t>Gen Z</a:t>
          </a:r>
        </a:p>
        <a:p>
          <a:r>
            <a:rPr lang="en-US" b="1" dirty="0"/>
            <a:t> (under 21)</a:t>
          </a:r>
          <a:r>
            <a:rPr lang="en-US" dirty="0"/>
            <a:t> </a:t>
          </a:r>
        </a:p>
      </dgm:t>
    </dgm:pt>
    <dgm:pt modelId="{71C4BAE7-08CE-48B5-B1ED-105598C26B9F}" type="parTrans" cxnId="{44E0257F-A5F1-4DF3-BD7F-C0EACA3FF278}">
      <dgm:prSet/>
      <dgm:spPr/>
      <dgm:t>
        <a:bodyPr/>
        <a:lstStyle/>
        <a:p>
          <a:endParaRPr lang="en-US"/>
        </a:p>
      </dgm:t>
    </dgm:pt>
    <dgm:pt modelId="{893EA2B4-93EC-491D-B2A4-9A4D51143F19}" type="sibTrans" cxnId="{44E0257F-A5F1-4DF3-BD7F-C0EACA3FF278}">
      <dgm:prSet/>
      <dgm:spPr/>
      <dgm:t>
        <a:bodyPr/>
        <a:lstStyle/>
        <a:p>
          <a:endParaRPr lang="en-US"/>
        </a:p>
      </dgm:t>
    </dgm:pt>
    <dgm:pt modelId="{B1C4D4AD-5F8A-4A27-A62B-37EC386CB984}">
      <dgm:prSet phldrT="[Text]" custT="1"/>
      <dgm:spPr/>
      <dgm:t>
        <a:bodyPr/>
        <a:lstStyle/>
        <a:p>
          <a:endParaRPr lang="en-US" sz="1000" b="1" dirty="0"/>
        </a:p>
      </dgm:t>
    </dgm:pt>
    <dgm:pt modelId="{4B524FBF-8EC4-404A-ACAE-EEF52C84A2E0}" type="parTrans" cxnId="{4AB537BC-DE54-4654-A0CF-535C451090E4}">
      <dgm:prSet/>
      <dgm:spPr/>
      <dgm:t>
        <a:bodyPr/>
        <a:lstStyle/>
        <a:p>
          <a:endParaRPr lang="en-US"/>
        </a:p>
      </dgm:t>
    </dgm:pt>
    <dgm:pt modelId="{F0BFC020-3BEC-4091-92BB-6C8A92CB83B3}" type="sibTrans" cxnId="{4AB537BC-DE54-4654-A0CF-535C451090E4}">
      <dgm:prSet/>
      <dgm:spPr/>
      <dgm:t>
        <a:bodyPr/>
        <a:lstStyle/>
        <a:p>
          <a:endParaRPr lang="en-US"/>
        </a:p>
      </dgm:t>
    </dgm:pt>
    <dgm:pt modelId="{44E7D069-1AD1-4DC3-A793-938B7FEA8C90}">
      <dgm:prSet phldrT="[Text]"/>
      <dgm:spPr/>
      <dgm:t>
        <a:bodyPr/>
        <a:lstStyle/>
        <a:p>
          <a:r>
            <a:rPr lang="en-US" b="1" dirty="0"/>
            <a:t>Gen Y</a:t>
          </a:r>
        </a:p>
        <a:p>
          <a:r>
            <a:rPr lang="en-US" b="1" dirty="0"/>
            <a:t>(ages 21 to 33) </a:t>
          </a:r>
        </a:p>
      </dgm:t>
    </dgm:pt>
    <dgm:pt modelId="{F910253F-8BAD-47B0-8307-807AD6A86833}" type="parTrans" cxnId="{EC9BC75E-28CC-4185-A03F-ED3E5836BAAA}">
      <dgm:prSet/>
      <dgm:spPr/>
      <dgm:t>
        <a:bodyPr/>
        <a:lstStyle/>
        <a:p>
          <a:endParaRPr lang="en-US"/>
        </a:p>
      </dgm:t>
    </dgm:pt>
    <dgm:pt modelId="{2EA207E0-A0D5-49C9-8E9A-0F6B7139BCA3}" type="sibTrans" cxnId="{EC9BC75E-28CC-4185-A03F-ED3E5836BAAA}">
      <dgm:prSet/>
      <dgm:spPr/>
      <dgm:t>
        <a:bodyPr/>
        <a:lstStyle/>
        <a:p>
          <a:endParaRPr lang="en-US"/>
        </a:p>
      </dgm:t>
    </dgm:pt>
    <dgm:pt modelId="{46C5705C-FFC9-4007-99BC-D027D5EB1C53}">
      <dgm:prSet phldrT="[Text]" custT="1"/>
      <dgm:spPr/>
      <dgm:t>
        <a:bodyPr/>
        <a:lstStyle/>
        <a:p>
          <a:endParaRPr lang="en-US" sz="1000" b="1" dirty="0"/>
        </a:p>
      </dgm:t>
    </dgm:pt>
    <dgm:pt modelId="{393D9118-E931-4578-9030-8E30AFC25B93}" type="parTrans" cxnId="{E689D174-596B-4763-ADCC-C0BFE279DC71}">
      <dgm:prSet/>
      <dgm:spPr/>
      <dgm:t>
        <a:bodyPr/>
        <a:lstStyle/>
        <a:p>
          <a:endParaRPr lang="en-US"/>
        </a:p>
      </dgm:t>
    </dgm:pt>
    <dgm:pt modelId="{CF1B2BE2-C788-4CB1-B9C7-79B1BA6E756A}" type="sibTrans" cxnId="{E689D174-596B-4763-ADCC-C0BFE279DC71}">
      <dgm:prSet/>
      <dgm:spPr/>
      <dgm:t>
        <a:bodyPr/>
        <a:lstStyle/>
        <a:p>
          <a:endParaRPr lang="en-US"/>
        </a:p>
      </dgm:t>
    </dgm:pt>
    <dgm:pt modelId="{ACD63B12-6AF6-4746-9F9E-EE437987A9AA}">
      <dgm:prSet phldrT="[Text]"/>
      <dgm:spPr/>
      <dgm:t>
        <a:bodyPr/>
        <a:lstStyle/>
        <a:p>
          <a:r>
            <a:rPr lang="en-US" b="1" dirty="0"/>
            <a:t> Gen X </a:t>
          </a:r>
        </a:p>
        <a:p>
          <a:r>
            <a:rPr lang="en-US" b="1" i="0" dirty="0"/>
            <a:t>(ages 34 to 53)</a:t>
          </a:r>
          <a:endParaRPr lang="en-US" b="1" dirty="0"/>
        </a:p>
      </dgm:t>
    </dgm:pt>
    <dgm:pt modelId="{BFFED074-E4F8-4CCB-B7B1-02A4E7A0F41E}" type="parTrans" cxnId="{56791C43-DB90-4A43-BB75-1570D41256B5}">
      <dgm:prSet/>
      <dgm:spPr/>
      <dgm:t>
        <a:bodyPr/>
        <a:lstStyle/>
        <a:p>
          <a:endParaRPr lang="en-US"/>
        </a:p>
      </dgm:t>
    </dgm:pt>
    <dgm:pt modelId="{A7579D54-F961-45C2-9CCA-ACA9912D7896}" type="sibTrans" cxnId="{56791C43-DB90-4A43-BB75-1570D41256B5}">
      <dgm:prSet/>
      <dgm:spPr/>
      <dgm:t>
        <a:bodyPr/>
        <a:lstStyle/>
        <a:p>
          <a:endParaRPr lang="en-US"/>
        </a:p>
      </dgm:t>
    </dgm:pt>
    <dgm:pt modelId="{55A8841E-38FE-43C1-908B-D99D7BEA4CA0}">
      <dgm:prSet phldrT="[Text]"/>
      <dgm:spPr/>
      <dgm:t>
        <a:bodyPr/>
        <a:lstStyle/>
        <a:p>
          <a:r>
            <a:rPr lang="en-US" b="1" dirty="0"/>
            <a:t>Boomers (ages 54 to 70)</a:t>
          </a:r>
        </a:p>
      </dgm:t>
    </dgm:pt>
    <dgm:pt modelId="{3D0056FA-DC09-4ACF-A635-CAC3A21C7597}" type="parTrans" cxnId="{C3896013-D128-42ED-9183-9DF9B63E88B6}">
      <dgm:prSet/>
      <dgm:spPr/>
      <dgm:t>
        <a:bodyPr/>
        <a:lstStyle/>
        <a:p>
          <a:endParaRPr lang="en-US"/>
        </a:p>
      </dgm:t>
    </dgm:pt>
    <dgm:pt modelId="{A7C1DD25-3E9E-4512-820B-7483127B0715}" type="sibTrans" cxnId="{C3896013-D128-42ED-9183-9DF9B63E88B6}">
      <dgm:prSet/>
      <dgm:spPr/>
      <dgm:t>
        <a:bodyPr/>
        <a:lstStyle/>
        <a:p>
          <a:endParaRPr lang="en-US"/>
        </a:p>
      </dgm:t>
    </dgm:pt>
    <dgm:pt modelId="{D4704F0B-2AEE-443F-8772-908763CDBD37}">
      <dgm:prSet phldrT="[Text]" custT="1"/>
      <dgm:spPr/>
      <dgm:t>
        <a:bodyPr/>
        <a:lstStyle/>
        <a:p>
          <a:endParaRPr lang="en-US" sz="1000" dirty="0"/>
        </a:p>
      </dgm:t>
    </dgm:pt>
    <dgm:pt modelId="{795890BD-5D3F-4361-B00D-143CBA5BFEC3}" type="parTrans" cxnId="{6213F201-5AC5-452D-A5DB-E18623E02FD6}">
      <dgm:prSet/>
      <dgm:spPr/>
      <dgm:t>
        <a:bodyPr/>
        <a:lstStyle/>
        <a:p>
          <a:endParaRPr lang="en-US"/>
        </a:p>
      </dgm:t>
    </dgm:pt>
    <dgm:pt modelId="{E185269B-5C67-4DA1-8084-E20C199A08D7}" type="sibTrans" cxnId="{6213F201-5AC5-452D-A5DB-E18623E02FD6}">
      <dgm:prSet/>
      <dgm:spPr/>
      <dgm:t>
        <a:bodyPr/>
        <a:lstStyle/>
        <a:p>
          <a:endParaRPr lang="en-US"/>
        </a:p>
      </dgm:t>
    </dgm:pt>
    <dgm:pt modelId="{0C156BB3-8ACB-4217-B47B-9B00707BB308}">
      <dgm:prSet phldrT="[Text]" custT="1"/>
      <dgm:spPr/>
      <dgm:t>
        <a:bodyPr/>
        <a:lstStyle/>
        <a:p>
          <a:endParaRPr lang="en-US" sz="1000" dirty="0"/>
        </a:p>
      </dgm:t>
    </dgm:pt>
    <dgm:pt modelId="{F89B7A8D-05BF-4F70-896E-DD8B686593D0}" type="parTrans" cxnId="{4492E3B7-0D8A-4C92-9AFF-F8328D3E76B9}">
      <dgm:prSet/>
      <dgm:spPr/>
      <dgm:t>
        <a:bodyPr/>
        <a:lstStyle/>
        <a:p>
          <a:endParaRPr lang="en-US"/>
        </a:p>
      </dgm:t>
    </dgm:pt>
    <dgm:pt modelId="{4B489725-DC06-465B-A285-3FAC53DCE90A}" type="sibTrans" cxnId="{4492E3B7-0D8A-4C92-9AFF-F8328D3E76B9}">
      <dgm:prSet/>
      <dgm:spPr/>
      <dgm:t>
        <a:bodyPr/>
        <a:lstStyle/>
        <a:p>
          <a:endParaRPr lang="en-US"/>
        </a:p>
      </dgm:t>
    </dgm:pt>
    <dgm:pt modelId="{BB2DA8A8-4CD2-4040-BBC3-FD074E23FB09}">
      <dgm:prSet phldrT="[Text]" custT="1"/>
      <dgm:spPr/>
      <dgm:t>
        <a:bodyPr/>
        <a:lstStyle/>
        <a:p>
          <a:endParaRPr lang="en-US" sz="1000" b="1" dirty="0"/>
        </a:p>
      </dgm:t>
    </dgm:pt>
    <dgm:pt modelId="{6DC3C4CE-1C19-4E54-B780-3AE388CF0818}" type="sibTrans" cxnId="{194D1E5F-DCD9-491A-8171-4B39766ED86B}">
      <dgm:prSet/>
      <dgm:spPr/>
      <dgm:t>
        <a:bodyPr/>
        <a:lstStyle/>
        <a:p>
          <a:endParaRPr lang="en-US"/>
        </a:p>
      </dgm:t>
    </dgm:pt>
    <dgm:pt modelId="{22CB0DB0-A394-41C4-83C7-CECC97025F96}" type="parTrans" cxnId="{194D1E5F-DCD9-491A-8171-4B39766ED86B}">
      <dgm:prSet/>
      <dgm:spPr/>
      <dgm:t>
        <a:bodyPr/>
        <a:lstStyle/>
        <a:p>
          <a:endParaRPr lang="en-US"/>
        </a:p>
      </dgm:t>
    </dgm:pt>
    <dgm:pt modelId="{E51C1331-104C-41E1-856D-1E80E0370F33}" type="pres">
      <dgm:prSet presAssocID="{E4B8927A-48C6-4BEB-B989-CAF6133083A0}" presName="cycleMatrixDiagram" presStyleCnt="0">
        <dgm:presLayoutVars>
          <dgm:chMax val="1"/>
          <dgm:dir/>
          <dgm:animLvl val="lvl"/>
          <dgm:resizeHandles val="exact"/>
        </dgm:presLayoutVars>
      </dgm:prSet>
      <dgm:spPr/>
    </dgm:pt>
    <dgm:pt modelId="{12AD6F99-7E39-4557-8F98-96EFED60723A}" type="pres">
      <dgm:prSet presAssocID="{E4B8927A-48C6-4BEB-B989-CAF6133083A0}" presName="children" presStyleCnt="0"/>
      <dgm:spPr/>
    </dgm:pt>
    <dgm:pt modelId="{E40647EF-B82F-4A32-87C0-755EEB4A291E}" type="pres">
      <dgm:prSet presAssocID="{E4B8927A-48C6-4BEB-B989-CAF6133083A0}" presName="child1group" presStyleCnt="0"/>
      <dgm:spPr/>
    </dgm:pt>
    <dgm:pt modelId="{6A5A1F63-2221-4D6B-B703-B1CC139A1CAA}" type="pres">
      <dgm:prSet presAssocID="{E4B8927A-48C6-4BEB-B989-CAF6133083A0}" presName="child1" presStyleLbl="bgAcc1" presStyleIdx="0" presStyleCnt="4" custScaleX="143153" custScaleY="133649" custLinFactNeighborX="-12409"/>
      <dgm:spPr/>
    </dgm:pt>
    <dgm:pt modelId="{7D15EA40-4BF1-4A6E-A0E3-309967D712B6}" type="pres">
      <dgm:prSet presAssocID="{E4B8927A-48C6-4BEB-B989-CAF6133083A0}" presName="child1Text" presStyleLbl="bgAcc1" presStyleIdx="0" presStyleCnt="4">
        <dgm:presLayoutVars>
          <dgm:bulletEnabled val="1"/>
        </dgm:presLayoutVars>
      </dgm:prSet>
      <dgm:spPr/>
    </dgm:pt>
    <dgm:pt modelId="{A4236A52-5A0E-4217-B24E-5EA5405B1BC1}" type="pres">
      <dgm:prSet presAssocID="{E4B8927A-48C6-4BEB-B989-CAF6133083A0}" presName="child2group" presStyleCnt="0"/>
      <dgm:spPr/>
    </dgm:pt>
    <dgm:pt modelId="{6234CE81-00DC-442B-BE08-5332CB5289CC}" type="pres">
      <dgm:prSet presAssocID="{E4B8927A-48C6-4BEB-B989-CAF6133083A0}" presName="child2" presStyleLbl="bgAcc1" presStyleIdx="1" presStyleCnt="4" custScaleX="151629" custScaleY="129248" custLinFactNeighborX="10570"/>
      <dgm:spPr/>
    </dgm:pt>
    <dgm:pt modelId="{DC6379D2-6C5E-414A-810A-BC49EB7F1188}" type="pres">
      <dgm:prSet presAssocID="{E4B8927A-48C6-4BEB-B989-CAF6133083A0}" presName="child2Text" presStyleLbl="bgAcc1" presStyleIdx="1" presStyleCnt="4">
        <dgm:presLayoutVars>
          <dgm:bulletEnabled val="1"/>
        </dgm:presLayoutVars>
      </dgm:prSet>
      <dgm:spPr/>
    </dgm:pt>
    <dgm:pt modelId="{212DBD5E-2C28-49E0-948F-C22BF4346763}" type="pres">
      <dgm:prSet presAssocID="{E4B8927A-48C6-4BEB-B989-CAF6133083A0}" presName="child3group" presStyleCnt="0"/>
      <dgm:spPr/>
    </dgm:pt>
    <dgm:pt modelId="{2919F518-3D0A-4E3D-81A5-ECCCDF3508E9}" type="pres">
      <dgm:prSet presAssocID="{E4B8927A-48C6-4BEB-B989-CAF6133083A0}" presName="child3" presStyleLbl="bgAcc1" presStyleIdx="2" presStyleCnt="4" custScaleX="153121" custScaleY="129987" custLinFactNeighborX="11257" custLinFactNeighborY="-4582"/>
      <dgm:spPr/>
    </dgm:pt>
    <dgm:pt modelId="{FDF0FA70-BE32-4C23-8A9B-D6DA99B772F6}" type="pres">
      <dgm:prSet presAssocID="{E4B8927A-48C6-4BEB-B989-CAF6133083A0}" presName="child3Text" presStyleLbl="bgAcc1" presStyleIdx="2" presStyleCnt="4">
        <dgm:presLayoutVars>
          <dgm:bulletEnabled val="1"/>
        </dgm:presLayoutVars>
      </dgm:prSet>
      <dgm:spPr/>
    </dgm:pt>
    <dgm:pt modelId="{33CFF5B2-3582-4E47-8EE6-418EF14FC473}" type="pres">
      <dgm:prSet presAssocID="{E4B8927A-48C6-4BEB-B989-CAF6133083A0}" presName="child4group" presStyleCnt="0"/>
      <dgm:spPr/>
    </dgm:pt>
    <dgm:pt modelId="{D94F1BCE-10BA-4915-9E0E-A756EEAD4CD9}" type="pres">
      <dgm:prSet presAssocID="{E4B8927A-48C6-4BEB-B989-CAF6133083A0}" presName="child4" presStyleLbl="bgAcc1" presStyleIdx="3" presStyleCnt="4" custScaleX="144090" custScaleY="134656" custLinFactNeighborX="-13529"/>
      <dgm:spPr/>
    </dgm:pt>
    <dgm:pt modelId="{7092CF83-5203-4B30-9109-E09877EAFB53}" type="pres">
      <dgm:prSet presAssocID="{E4B8927A-48C6-4BEB-B989-CAF6133083A0}" presName="child4Text" presStyleLbl="bgAcc1" presStyleIdx="3" presStyleCnt="4">
        <dgm:presLayoutVars>
          <dgm:bulletEnabled val="1"/>
        </dgm:presLayoutVars>
      </dgm:prSet>
      <dgm:spPr/>
    </dgm:pt>
    <dgm:pt modelId="{083350DD-C88C-491F-90BC-889EAEA3686D}" type="pres">
      <dgm:prSet presAssocID="{E4B8927A-48C6-4BEB-B989-CAF6133083A0}" presName="childPlaceholder" presStyleCnt="0"/>
      <dgm:spPr/>
    </dgm:pt>
    <dgm:pt modelId="{1317E632-D6D5-4E35-9957-215A4B2964FC}" type="pres">
      <dgm:prSet presAssocID="{E4B8927A-48C6-4BEB-B989-CAF6133083A0}" presName="circle" presStyleCnt="0"/>
      <dgm:spPr/>
    </dgm:pt>
    <dgm:pt modelId="{4F0A9E9A-342F-4888-AA95-3A31CE797144}" type="pres">
      <dgm:prSet presAssocID="{E4B8927A-48C6-4BEB-B989-CAF6133083A0}" presName="quadrant1" presStyleLbl="node1" presStyleIdx="0" presStyleCnt="4">
        <dgm:presLayoutVars>
          <dgm:chMax val="1"/>
          <dgm:bulletEnabled val="1"/>
        </dgm:presLayoutVars>
      </dgm:prSet>
      <dgm:spPr/>
    </dgm:pt>
    <dgm:pt modelId="{AB326010-6E35-4AE6-AA2D-581CA596BDAA}" type="pres">
      <dgm:prSet presAssocID="{E4B8927A-48C6-4BEB-B989-CAF6133083A0}" presName="quadrant2" presStyleLbl="node1" presStyleIdx="1" presStyleCnt="4">
        <dgm:presLayoutVars>
          <dgm:chMax val="1"/>
          <dgm:bulletEnabled val="1"/>
        </dgm:presLayoutVars>
      </dgm:prSet>
      <dgm:spPr/>
    </dgm:pt>
    <dgm:pt modelId="{CBEFC440-E5B8-463D-933D-7085BCBC1541}" type="pres">
      <dgm:prSet presAssocID="{E4B8927A-48C6-4BEB-B989-CAF6133083A0}" presName="quadrant3" presStyleLbl="node1" presStyleIdx="2" presStyleCnt="4">
        <dgm:presLayoutVars>
          <dgm:chMax val="1"/>
          <dgm:bulletEnabled val="1"/>
        </dgm:presLayoutVars>
      </dgm:prSet>
      <dgm:spPr/>
    </dgm:pt>
    <dgm:pt modelId="{F619BDC0-8ABC-49D8-823E-60ABBD99F7DF}" type="pres">
      <dgm:prSet presAssocID="{E4B8927A-48C6-4BEB-B989-CAF6133083A0}" presName="quadrant4" presStyleLbl="node1" presStyleIdx="3" presStyleCnt="4">
        <dgm:presLayoutVars>
          <dgm:chMax val="1"/>
          <dgm:bulletEnabled val="1"/>
        </dgm:presLayoutVars>
      </dgm:prSet>
      <dgm:spPr/>
    </dgm:pt>
    <dgm:pt modelId="{0972A65F-AEB2-4D57-BC18-F2BC9418C934}" type="pres">
      <dgm:prSet presAssocID="{E4B8927A-48C6-4BEB-B989-CAF6133083A0}" presName="quadrantPlaceholder" presStyleCnt="0"/>
      <dgm:spPr/>
    </dgm:pt>
    <dgm:pt modelId="{9F0C341F-13BC-4397-9FD0-2C757AE86745}" type="pres">
      <dgm:prSet presAssocID="{E4B8927A-48C6-4BEB-B989-CAF6133083A0}" presName="center1" presStyleLbl="fgShp" presStyleIdx="0" presStyleCnt="2"/>
      <dgm:spPr/>
    </dgm:pt>
    <dgm:pt modelId="{80FD2540-85BB-46E9-9A92-1B9223FA0386}" type="pres">
      <dgm:prSet presAssocID="{E4B8927A-48C6-4BEB-B989-CAF6133083A0}" presName="center2" presStyleLbl="fgShp" presStyleIdx="1" presStyleCnt="2"/>
      <dgm:spPr/>
    </dgm:pt>
  </dgm:ptLst>
  <dgm:cxnLst>
    <dgm:cxn modelId="{6213F201-5AC5-452D-A5DB-E18623E02FD6}" srcId="{55A8841E-38FE-43C1-908B-D99D7BEA4CA0}" destId="{D4704F0B-2AEE-443F-8772-908763CDBD37}" srcOrd="0" destOrd="0" parTransId="{795890BD-5D3F-4361-B00D-143CBA5BFEC3}" sibTransId="{E185269B-5C67-4DA1-8084-E20C199A08D7}"/>
    <dgm:cxn modelId="{C3896013-D128-42ED-9183-9DF9B63E88B6}" srcId="{E4B8927A-48C6-4BEB-B989-CAF6133083A0}" destId="{55A8841E-38FE-43C1-908B-D99D7BEA4CA0}" srcOrd="3" destOrd="0" parTransId="{3D0056FA-DC09-4ACF-A635-CAC3A21C7597}" sibTransId="{A7C1DD25-3E9E-4512-820B-7483127B0715}"/>
    <dgm:cxn modelId="{9625551B-A793-4FFB-91FF-F03D02E3103E}" type="presOf" srcId="{0C156BB3-8ACB-4217-B47B-9B00707BB308}" destId="{6A5A1F63-2221-4D6B-B703-B1CC139A1CAA}" srcOrd="0" destOrd="1" presId="urn:microsoft.com/office/officeart/2005/8/layout/cycle4"/>
    <dgm:cxn modelId="{CD98761F-9050-462C-AAB2-24E7C9A2BA7D}" type="presOf" srcId="{46C5705C-FFC9-4007-99BC-D027D5EB1C53}" destId="{DC6379D2-6C5E-414A-810A-BC49EB7F1188}" srcOrd="1" destOrd="0" presId="urn:microsoft.com/office/officeart/2005/8/layout/cycle4"/>
    <dgm:cxn modelId="{71A2C92C-DDFD-40CC-A756-9446D28C3E6A}" type="presOf" srcId="{ACD63B12-6AF6-4746-9F9E-EE437987A9AA}" destId="{CBEFC440-E5B8-463D-933D-7085BCBC1541}" srcOrd="0" destOrd="0" presId="urn:microsoft.com/office/officeart/2005/8/layout/cycle4"/>
    <dgm:cxn modelId="{5D9EF434-B0D0-44AC-8B74-7A787A734862}" type="presOf" srcId="{D4704F0B-2AEE-443F-8772-908763CDBD37}" destId="{7092CF83-5203-4B30-9109-E09877EAFB53}" srcOrd="1" destOrd="0" presId="urn:microsoft.com/office/officeart/2005/8/layout/cycle4"/>
    <dgm:cxn modelId="{EC9BC75E-28CC-4185-A03F-ED3E5836BAAA}" srcId="{E4B8927A-48C6-4BEB-B989-CAF6133083A0}" destId="{44E7D069-1AD1-4DC3-A793-938B7FEA8C90}" srcOrd="1" destOrd="0" parTransId="{F910253F-8BAD-47B0-8307-807AD6A86833}" sibTransId="{2EA207E0-A0D5-49C9-8E9A-0F6B7139BCA3}"/>
    <dgm:cxn modelId="{194D1E5F-DCD9-491A-8171-4B39766ED86B}" srcId="{ACD63B12-6AF6-4746-9F9E-EE437987A9AA}" destId="{BB2DA8A8-4CD2-4040-BBC3-FD074E23FB09}" srcOrd="0" destOrd="0" parTransId="{22CB0DB0-A394-41C4-83C7-CECC97025F96}" sibTransId="{6DC3C4CE-1C19-4E54-B780-3AE388CF0818}"/>
    <dgm:cxn modelId="{54EF5342-93C9-4B91-B643-3390C425BF7E}" type="presOf" srcId="{44E7D069-1AD1-4DC3-A793-938B7FEA8C90}" destId="{AB326010-6E35-4AE6-AA2D-581CA596BDAA}" srcOrd="0" destOrd="0" presId="urn:microsoft.com/office/officeart/2005/8/layout/cycle4"/>
    <dgm:cxn modelId="{56791C43-DB90-4A43-BB75-1570D41256B5}" srcId="{E4B8927A-48C6-4BEB-B989-CAF6133083A0}" destId="{ACD63B12-6AF6-4746-9F9E-EE437987A9AA}" srcOrd="2" destOrd="0" parTransId="{BFFED074-E4F8-4CCB-B7B1-02A4E7A0F41E}" sibTransId="{A7579D54-F961-45C2-9CCA-ACA9912D7896}"/>
    <dgm:cxn modelId="{B9EA6864-43CB-4410-A3A2-9EBF9DB7EF3A}" type="presOf" srcId="{55A8841E-38FE-43C1-908B-D99D7BEA4CA0}" destId="{F619BDC0-8ABC-49D8-823E-60ABBD99F7DF}" srcOrd="0" destOrd="0" presId="urn:microsoft.com/office/officeart/2005/8/layout/cycle4"/>
    <dgm:cxn modelId="{E689D174-596B-4763-ADCC-C0BFE279DC71}" srcId="{44E7D069-1AD1-4DC3-A793-938B7FEA8C90}" destId="{46C5705C-FFC9-4007-99BC-D027D5EB1C53}" srcOrd="0" destOrd="0" parTransId="{393D9118-E931-4578-9030-8E30AFC25B93}" sibTransId="{CF1B2BE2-C788-4CB1-B9C7-79B1BA6E756A}"/>
    <dgm:cxn modelId="{44E0257F-A5F1-4DF3-BD7F-C0EACA3FF278}" srcId="{E4B8927A-48C6-4BEB-B989-CAF6133083A0}" destId="{2EB1797E-60FE-4214-80A7-DBA52DC7E5D3}" srcOrd="0" destOrd="0" parTransId="{71C4BAE7-08CE-48B5-B1ED-105598C26B9F}" sibTransId="{893EA2B4-93EC-491D-B2A4-9A4D51143F19}"/>
    <dgm:cxn modelId="{181C8E93-A95E-4294-B838-B73EFBFE7AF4}" type="presOf" srcId="{B1C4D4AD-5F8A-4A27-A62B-37EC386CB984}" destId="{6A5A1F63-2221-4D6B-B703-B1CC139A1CAA}" srcOrd="0" destOrd="0" presId="urn:microsoft.com/office/officeart/2005/8/layout/cycle4"/>
    <dgm:cxn modelId="{4492E3B7-0D8A-4C92-9AFF-F8328D3E76B9}" srcId="{2EB1797E-60FE-4214-80A7-DBA52DC7E5D3}" destId="{0C156BB3-8ACB-4217-B47B-9B00707BB308}" srcOrd="1" destOrd="0" parTransId="{F89B7A8D-05BF-4F70-896E-DD8B686593D0}" sibTransId="{4B489725-DC06-465B-A285-3FAC53DCE90A}"/>
    <dgm:cxn modelId="{4AB537BC-DE54-4654-A0CF-535C451090E4}" srcId="{2EB1797E-60FE-4214-80A7-DBA52DC7E5D3}" destId="{B1C4D4AD-5F8A-4A27-A62B-37EC386CB984}" srcOrd="0" destOrd="0" parTransId="{4B524FBF-8EC4-404A-ACAE-EEF52C84A2E0}" sibTransId="{F0BFC020-3BEC-4091-92BB-6C8A92CB83B3}"/>
    <dgm:cxn modelId="{DB9C61C3-4E77-4212-BBFF-E0E3AC54847B}" type="presOf" srcId="{2EB1797E-60FE-4214-80A7-DBA52DC7E5D3}" destId="{4F0A9E9A-342F-4888-AA95-3A31CE797144}" srcOrd="0" destOrd="0" presId="urn:microsoft.com/office/officeart/2005/8/layout/cycle4"/>
    <dgm:cxn modelId="{709BF0C6-7631-4A19-94EF-940A0AD93F52}" type="presOf" srcId="{E4B8927A-48C6-4BEB-B989-CAF6133083A0}" destId="{E51C1331-104C-41E1-856D-1E80E0370F33}" srcOrd="0" destOrd="0" presId="urn:microsoft.com/office/officeart/2005/8/layout/cycle4"/>
    <dgm:cxn modelId="{A2C744CA-5C54-47AB-813D-D0BB2C66B299}" type="presOf" srcId="{BB2DA8A8-4CD2-4040-BBC3-FD074E23FB09}" destId="{FDF0FA70-BE32-4C23-8A9B-D6DA99B772F6}" srcOrd="1" destOrd="0" presId="urn:microsoft.com/office/officeart/2005/8/layout/cycle4"/>
    <dgm:cxn modelId="{999299D3-E347-4D2B-90EF-19B873D3174D}" type="presOf" srcId="{B1C4D4AD-5F8A-4A27-A62B-37EC386CB984}" destId="{7D15EA40-4BF1-4A6E-A0E3-309967D712B6}" srcOrd="1" destOrd="0" presId="urn:microsoft.com/office/officeart/2005/8/layout/cycle4"/>
    <dgm:cxn modelId="{37A2C7DC-A275-4DF6-B197-DB0E30E50F98}" type="presOf" srcId="{0C156BB3-8ACB-4217-B47B-9B00707BB308}" destId="{7D15EA40-4BF1-4A6E-A0E3-309967D712B6}" srcOrd="1" destOrd="1" presId="urn:microsoft.com/office/officeart/2005/8/layout/cycle4"/>
    <dgm:cxn modelId="{1BB85CF1-7C4C-4BD2-8891-60C7DAC38405}" type="presOf" srcId="{D4704F0B-2AEE-443F-8772-908763CDBD37}" destId="{D94F1BCE-10BA-4915-9E0E-A756EEAD4CD9}" srcOrd="0" destOrd="0" presId="urn:microsoft.com/office/officeart/2005/8/layout/cycle4"/>
    <dgm:cxn modelId="{59807EFA-0A83-4E2F-BF33-D3D1FCAB905E}" type="presOf" srcId="{BB2DA8A8-4CD2-4040-BBC3-FD074E23FB09}" destId="{2919F518-3D0A-4E3D-81A5-ECCCDF3508E9}" srcOrd="0" destOrd="0" presId="urn:microsoft.com/office/officeart/2005/8/layout/cycle4"/>
    <dgm:cxn modelId="{653B20FE-AFE3-4354-80E9-E2BFDF961A4D}" type="presOf" srcId="{46C5705C-FFC9-4007-99BC-D027D5EB1C53}" destId="{6234CE81-00DC-442B-BE08-5332CB5289CC}" srcOrd="0" destOrd="0" presId="urn:microsoft.com/office/officeart/2005/8/layout/cycle4"/>
    <dgm:cxn modelId="{C8A5AFA9-BCC2-480D-820A-98A1D6A8BCA8}" type="presParOf" srcId="{E51C1331-104C-41E1-856D-1E80E0370F33}" destId="{12AD6F99-7E39-4557-8F98-96EFED60723A}" srcOrd="0" destOrd="0" presId="urn:microsoft.com/office/officeart/2005/8/layout/cycle4"/>
    <dgm:cxn modelId="{4B77A04B-517D-49DC-AC7E-B0DE5CB33AF8}" type="presParOf" srcId="{12AD6F99-7E39-4557-8F98-96EFED60723A}" destId="{E40647EF-B82F-4A32-87C0-755EEB4A291E}" srcOrd="0" destOrd="0" presId="urn:microsoft.com/office/officeart/2005/8/layout/cycle4"/>
    <dgm:cxn modelId="{083ACE22-D569-4F98-B494-CA7C9F778553}" type="presParOf" srcId="{E40647EF-B82F-4A32-87C0-755EEB4A291E}" destId="{6A5A1F63-2221-4D6B-B703-B1CC139A1CAA}" srcOrd="0" destOrd="0" presId="urn:microsoft.com/office/officeart/2005/8/layout/cycle4"/>
    <dgm:cxn modelId="{86FEBBA8-F4D0-494A-872D-A2836636123D}" type="presParOf" srcId="{E40647EF-B82F-4A32-87C0-755EEB4A291E}" destId="{7D15EA40-4BF1-4A6E-A0E3-309967D712B6}" srcOrd="1" destOrd="0" presId="urn:microsoft.com/office/officeart/2005/8/layout/cycle4"/>
    <dgm:cxn modelId="{2AD18010-373A-4D77-9387-DCB8FC6E41A6}" type="presParOf" srcId="{12AD6F99-7E39-4557-8F98-96EFED60723A}" destId="{A4236A52-5A0E-4217-B24E-5EA5405B1BC1}" srcOrd="1" destOrd="0" presId="urn:microsoft.com/office/officeart/2005/8/layout/cycle4"/>
    <dgm:cxn modelId="{EF12FCE1-238A-48CE-989F-8D3EE504CAA6}" type="presParOf" srcId="{A4236A52-5A0E-4217-B24E-5EA5405B1BC1}" destId="{6234CE81-00DC-442B-BE08-5332CB5289CC}" srcOrd="0" destOrd="0" presId="urn:microsoft.com/office/officeart/2005/8/layout/cycle4"/>
    <dgm:cxn modelId="{C5D7806D-D119-41E1-BEF0-16BA53768BFA}" type="presParOf" srcId="{A4236A52-5A0E-4217-B24E-5EA5405B1BC1}" destId="{DC6379D2-6C5E-414A-810A-BC49EB7F1188}" srcOrd="1" destOrd="0" presId="urn:microsoft.com/office/officeart/2005/8/layout/cycle4"/>
    <dgm:cxn modelId="{05397960-C884-4AD7-BC9C-1BADD2064DE9}" type="presParOf" srcId="{12AD6F99-7E39-4557-8F98-96EFED60723A}" destId="{212DBD5E-2C28-49E0-948F-C22BF4346763}" srcOrd="2" destOrd="0" presId="urn:microsoft.com/office/officeart/2005/8/layout/cycle4"/>
    <dgm:cxn modelId="{FF38E89B-FD9C-4B95-AC05-1EACB9EE9FDD}" type="presParOf" srcId="{212DBD5E-2C28-49E0-948F-C22BF4346763}" destId="{2919F518-3D0A-4E3D-81A5-ECCCDF3508E9}" srcOrd="0" destOrd="0" presId="urn:microsoft.com/office/officeart/2005/8/layout/cycle4"/>
    <dgm:cxn modelId="{6312EE1D-8628-4106-9D16-F223441B3E7D}" type="presParOf" srcId="{212DBD5E-2C28-49E0-948F-C22BF4346763}" destId="{FDF0FA70-BE32-4C23-8A9B-D6DA99B772F6}" srcOrd="1" destOrd="0" presId="urn:microsoft.com/office/officeart/2005/8/layout/cycle4"/>
    <dgm:cxn modelId="{5D7730D0-619A-48D6-99AD-0F6011271508}" type="presParOf" srcId="{12AD6F99-7E39-4557-8F98-96EFED60723A}" destId="{33CFF5B2-3582-4E47-8EE6-418EF14FC473}" srcOrd="3" destOrd="0" presId="urn:microsoft.com/office/officeart/2005/8/layout/cycle4"/>
    <dgm:cxn modelId="{2BE0D6D6-E996-487E-90B1-015309BDFB31}" type="presParOf" srcId="{33CFF5B2-3582-4E47-8EE6-418EF14FC473}" destId="{D94F1BCE-10BA-4915-9E0E-A756EEAD4CD9}" srcOrd="0" destOrd="0" presId="urn:microsoft.com/office/officeart/2005/8/layout/cycle4"/>
    <dgm:cxn modelId="{E88E7228-7CDC-4B4E-84E8-7E1D0CE29651}" type="presParOf" srcId="{33CFF5B2-3582-4E47-8EE6-418EF14FC473}" destId="{7092CF83-5203-4B30-9109-E09877EAFB53}" srcOrd="1" destOrd="0" presId="urn:microsoft.com/office/officeart/2005/8/layout/cycle4"/>
    <dgm:cxn modelId="{BD666243-CA31-4751-8034-3DCDAA58B89E}" type="presParOf" srcId="{12AD6F99-7E39-4557-8F98-96EFED60723A}" destId="{083350DD-C88C-491F-90BC-889EAEA3686D}" srcOrd="4" destOrd="0" presId="urn:microsoft.com/office/officeart/2005/8/layout/cycle4"/>
    <dgm:cxn modelId="{585D7613-843C-430F-9362-FDE88565F082}" type="presParOf" srcId="{E51C1331-104C-41E1-856D-1E80E0370F33}" destId="{1317E632-D6D5-4E35-9957-215A4B2964FC}" srcOrd="1" destOrd="0" presId="urn:microsoft.com/office/officeart/2005/8/layout/cycle4"/>
    <dgm:cxn modelId="{A603408F-1E64-44C9-849E-17A2468FD9AF}" type="presParOf" srcId="{1317E632-D6D5-4E35-9957-215A4B2964FC}" destId="{4F0A9E9A-342F-4888-AA95-3A31CE797144}" srcOrd="0" destOrd="0" presId="urn:microsoft.com/office/officeart/2005/8/layout/cycle4"/>
    <dgm:cxn modelId="{D9CDF8D6-510E-40D3-8DF3-858F94B990FC}" type="presParOf" srcId="{1317E632-D6D5-4E35-9957-215A4B2964FC}" destId="{AB326010-6E35-4AE6-AA2D-581CA596BDAA}" srcOrd="1" destOrd="0" presId="urn:microsoft.com/office/officeart/2005/8/layout/cycle4"/>
    <dgm:cxn modelId="{5A72DE0C-1093-455A-95EA-CAF4167A1317}" type="presParOf" srcId="{1317E632-D6D5-4E35-9957-215A4B2964FC}" destId="{CBEFC440-E5B8-463D-933D-7085BCBC1541}" srcOrd="2" destOrd="0" presId="urn:microsoft.com/office/officeart/2005/8/layout/cycle4"/>
    <dgm:cxn modelId="{77365B53-73AB-46EE-B390-78B4E4FA2363}" type="presParOf" srcId="{1317E632-D6D5-4E35-9957-215A4B2964FC}" destId="{F619BDC0-8ABC-49D8-823E-60ABBD99F7DF}" srcOrd="3" destOrd="0" presId="urn:microsoft.com/office/officeart/2005/8/layout/cycle4"/>
    <dgm:cxn modelId="{9E20DC16-F04A-4592-8E49-3B8C1C2239EC}" type="presParOf" srcId="{1317E632-D6D5-4E35-9957-215A4B2964FC}" destId="{0972A65F-AEB2-4D57-BC18-F2BC9418C934}" srcOrd="4" destOrd="0" presId="urn:microsoft.com/office/officeart/2005/8/layout/cycle4"/>
    <dgm:cxn modelId="{97C91145-212D-4AD7-AFDB-4730F19AFF2C}" type="presParOf" srcId="{E51C1331-104C-41E1-856D-1E80E0370F33}" destId="{9F0C341F-13BC-4397-9FD0-2C757AE86745}" srcOrd="2" destOrd="0" presId="urn:microsoft.com/office/officeart/2005/8/layout/cycle4"/>
    <dgm:cxn modelId="{423A9F54-BDA0-4A94-902C-90ACD8A5B008}" type="presParOf" srcId="{E51C1331-104C-41E1-856D-1E80E0370F33}" destId="{80FD2540-85BB-46E9-9A92-1B9223FA038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9F518-3D0A-4E3D-81A5-ECCCDF3508E9}">
      <dsp:nvSpPr>
        <dsp:cNvPr id="0" name=""/>
        <dsp:cNvSpPr/>
      </dsp:nvSpPr>
      <dsp:spPr>
        <a:xfrm>
          <a:off x="4243595" y="2505289"/>
          <a:ext cx="3071607" cy="1689094"/>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455454"/>
              <a:satOff val="-30325"/>
              <a:lumOff val="234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endParaRPr lang="en-US" sz="1000" b="1" kern="1200" dirty="0"/>
        </a:p>
      </dsp:txBody>
      <dsp:txXfrm>
        <a:off x="5202181" y="2964666"/>
        <a:ext cx="2075917" cy="1192612"/>
      </dsp:txXfrm>
    </dsp:sp>
    <dsp:sp modelId="{D94F1BCE-10BA-4915-9E0E-A756EEAD4CD9}">
      <dsp:nvSpPr>
        <dsp:cNvPr id="0" name=""/>
        <dsp:cNvSpPr/>
      </dsp:nvSpPr>
      <dsp:spPr>
        <a:xfrm>
          <a:off x="564021" y="2534494"/>
          <a:ext cx="2890445" cy="1749764"/>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683180"/>
              <a:satOff val="-45487"/>
              <a:lumOff val="35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dsp:txBody>
      <dsp:txXfrm>
        <a:off x="602458" y="3010372"/>
        <a:ext cx="1946437" cy="1235449"/>
      </dsp:txXfrm>
    </dsp:sp>
    <dsp:sp modelId="{6234CE81-00DC-442B-BE08-5332CB5289CC}">
      <dsp:nvSpPr>
        <dsp:cNvPr id="0" name=""/>
        <dsp:cNvSpPr/>
      </dsp:nvSpPr>
      <dsp:spPr>
        <a:xfrm>
          <a:off x="4244778" y="-191664"/>
          <a:ext cx="3041677" cy="1679491"/>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227727"/>
              <a:satOff val="-15162"/>
              <a:lumOff val="11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endParaRPr lang="en-US" sz="1000" b="1" kern="1200" dirty="0"/>
        </a:p>
      </dsp:txBody>
      <dsp:txXfrm>
        <a:off x="5194174" y="-154771"/>
        <a:ext cx="2055388" cy="1185832"/>
      </dsp:txXfrm>
    </dsp:sp>
    <dsp:sp modelId="{6A5A1F63-2221-4D6B-B703-B1CC139A1CAA}">
      <dsp:nvSpPr>
        <dsp:cNvPr id="0" name=""/>
        <dsp:cNvSpPr/>
      </dsp:nvSpPr>
      <dsp:spPr>
        <a:xfrm>
          <a:off x="595886" y="-220258"/>
          <a:ext cx="2871649" cy="1736679"/>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endParaRPr lang="en-US" sz="1000" b="1" kern="1200" dirty="0"/>
        </a:p>
        <a:p>
          <a:pPr marL="57150" lvl="1" indent="-57150" algn="l" defTabSz="444500">
            <a:lnSpc>
              <a:spcPct val="90000"/>
            </a:lnSpc>
            <a:spcBef>
              <a:spcPct val="0"/>
            </a:spcBef>
            <a:spcAft>
              <a:spcPct val="15000"/>
            </a:spcAft>
            <a:buChar char="•"/>
          </a:pPr>
          <a:endParaRPr lang="en-US" sz="1000" kern="1200" dirty="0"/>
        </a:p>
      </dsp:txBody>
      <dsp:txXfrm>
        <a:off x="634035" y="-182109"/>
        <a:ext cx="1933856" cy="1226211"/>
      </dsp:txXfrm>
    </dsp:sp>
    <dsp:sp modelId="{4F0A9E9A-342F-4888-AA95-3A31CE797144}">
      <dsp:nvSpPr>
        <dsp:cNvPr id="0" name=""/>
        <dsp:cNvSpPr/>
      </dsp:nvSpPr>
      <dsp:spPr>
        <a:xfrm>
          <a:off x="2163497" y="233097"/>
          <a:ext cx="1758295" cy="1758295"/>
        </a:xfrm>
        <a:prstGeom prst="pieWedg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Gen Z</a:t>
          </a:r>
        </a:p>
        <a:p>
          <a:pPr marL="0" lvl="0" indent="0" algn="ctr" defTabSz="755650">
            <a:lnSpc>
              <a:spcPct val="90000"/>
            </a:lnSpc>
            <a:spcBef>
              <a:spcPct val="0"/>
            </a:spcBef>
            <a:spcAft>
              <a:spcPct val="35000"/>
            </a:spcAft>
            <a:buNone/>
          </a:pPr>
          <a:r>
            <a:rPr lang="en-US" sz="1700" b="1" kern="1200" dirty="0"/>
            <a:t> (under 21)</a:t>
          </a:r>
          <a:r>
            <a:rPr lang="en-US" sz="1700" kern="1200" dirty="0"/>
            <a:t> </a:t>
          </a:r>
        </a:p>
      </dsp:txBody>
      <dsp:txXfrm>
        <a:off x="2678490" y="748090"/>
        <a:ext cx="1243302" cy="1243302"/>
      </dsp:txXfrm>
    </dsp:sp>
    <dsp:sp modelId="{AB326010-6E35-4AE6-AA2D-581CA596BDAA}">
      <dsp:nvSpPr>
        <dsp:cNvPr id="0" name=""/>
        <dsp:cNvSpPr/>
      </dsp:nvSpPr>
      <dsp:spPr>
        <a:xfrm rot="5400000">
          <a:off x="4003007" y="233097"/>
          <a:ext cx="1758295" cy="1758295"/>
        </a:xfrm>
        <a:prstGeom prst="pieWedge">
          <a:avLst/>
        </a:prstGeom>
        <a:solidFill>
          <a:schemeClr val="accent2">
            <a:shade val="80000"/>
            <a:hueOff val="227727"/>
            <a:satOff val="-15162"/>
            <a:lumOff val="11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Gen Y</a:t>
          </a:r>
        </a:p>
        <a:p>
          <a:pPr marL="0" lvl="0" indent="0" algn="ctr" defTabSz="755650">
            <a:lnSpc>
              <a:spcPct val="90000"/>
            </a:lnSpc>
            <a:spcBef>
              <a:spcPct val="0"/>
            </a:spcBef>
            <a:spcAft>
              <a:spcPct val="35000"/>
            </a:spcAft>
            <a:buNone/>
          </a:pPr>
          <a:r>
            <a:rPr lang="en-US" sz="1700" b="1" kern="1200" dirty="0"/>
            <a:t>(ages 21 to 33) </a:t>
          </a:r>
        </a:p>
      </dsp:txBody>
      <dsp:txXfrm rot="-5400000">
        <a:off x="4003007" y="748090"/>
        <a:ext cx="1243302" cy="1243302"/>
      </dsp:txXfrm>
    </dsp:sp>
    <dsp:sp modelId="{CBEFC440-E5B8-463D-933D-7085BCBC1541}">
      <dsp:nvSpPr>
        <dsp:cNvPr id="0" name=""/>
        <dsp:cNvSpPr/>
      </dsp:nvSpPr>
      <dsp:spPr>
        <a:xfrm rot="10800000">
          <a:off x="4003007" y="2072607"/>
          <a:ext cx="1758295" cy="1758295"/>
        </a:xfrm>
        <a:prstGeom prst="pieWedge">
          <a:avLst/>
        </a:prstGeom>
        <a:solidFill>
          <a:schemeClr val="accent2">
            <a:shade val="80000"/>
            <a:hueOff val="455454"/>
            <a:satOff val="-30325"/>
            <a:lumOff val="23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 Gen X </a:t>
          </a:r>
        </a:p>
        <a:p>
          <a:pPr marL="0" lvl="0" indent="0" algn="ctr" defTabSz="755650">
            <a:lnSpc>
              <a:spcPct val="90000"/>
            </a:lnSpc>
            <a:spcBef>
              <a:spcPct val="0"/>
            </a:spcBef>
            <a:spcAft>
              <a:spcPct val="35000"/>
            </a:spcAft>
            <a:buNone/>
          </a:pPr>
          <a:r>
            <a:rPr lang="en-US" sz="1700" b="1" i="0" kern="1200" dirty="0"/>
            <a:t>(ages 34 to 53)</a:t>
          </a:r>
          <a:endParaRPr lang="en-US" sz="1700" b="1" kern="1200" dirty="0"/>
        </a:p>
      </dsp:txBody>
      <dsp:txXfrm rot="10800000">
        <a:off x="4003007" y="2072607"/>
        <a:ext cx="1243302" cy="1243302"/>
      </dsp:txXfrm>
    </dsp:sp>
    <dsp:sp modelId="{F619BDC0-8ABC-49D8-823E-60ABBD99F7DF}">
      <dsp:nvSpPr>
        <dsp:cNvPr id="0" name=""/>
        <dsp:cNvSpPr/>
      </dsp:nvSpPr>
      <dsp:spPr>
        <a:xfrm rot="16200000">
          <a:off x="2163497" y="2072607"/>
          <a:ext cx="1758295" cy="1758295"/>
        </a:xfrm>
        <a:prstGeom prst="pieWedge">
          <a:avLst/>
        </a:prstGeom>
        <a:solidFill>
          <a:schemeClr val="accent2">
            <a:shade val="80000"/>
            <a:hueOff val="683180"/>
            <a:satOff val="-45487"/>
            <a:lumOff val="351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Boomers (ages 54 to 70)</a:t>
          </a:r>
        </a:p>
      </dsp:txBody>
      <dsp:txXfrm rot="5400000">
        <a:off x="2678490" y="2072607"/>
        <a:ext cx="1243302" cy="1243302"/>
      </dsp:txXfrm>
    </dsp:sp>
    <dsp:sp modelId="{9F0C341F-13BC-4397-9FD0-2C757AE86745}">
      <dsp:nvSpPr>
        <dsp:cNvPr id="0" name=""/>
        <dsp:cNvSpPr/>
      </dsp:nvSpPr>
      <dsp:spPr>
        <a:xfrm>
          <a:off x="3658860" y="1666534"/>
          <a:ext cx="607078" cy="527894"/>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D2540-85BB-46E9-9A92-1B9223FA0386}">
      <dsp:nvSpPr>
        <dsp:cNvPr id="0" name=""/>
        <dsp:cNvSpPr/>
      </dsp:nvSpPr>
      <dsp:spPr>
        <a:xfrm rot="10800000">
          <a:off x="3658860" y="1869570"/>
          <a:ext cx="607078" cy="527894"/>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5E1200-ED50-48DF-A3CB-1EAF8B7C63E9}" type="datetimeFigureOut">
              <a:rPr lang="en-US" smtClean="0"/>
              <a:t>3/1/2019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6178296-6BC1-4B3D-A2B4-BA706A6FD401}" type="slidenum">
              <a:rPr lang="en-US" smtClean="0"/>
              <a:t>‹#›</a:t>
            </a:fld>
            <a:endParaRPr lang="en-US" dirty="0"/>
          </a:p>
        </p:txBody>
      </p:sp>
    </p:spTree>
    <p:extLst>
      <p:ext uri="{BB962C8B-B14F-4D97-AF65-F5344CB8AC3E}">
        <p14:creationId xmlns:p14="http://schemas.microsoft.com/office/powerpoint/2010/main" val="38975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600A4C-18AA-4962-ACC1-325C9B30E874}" type="datetimeFigureOut">
              <a:rPr lang="en-US" smtClean="0"/>
              <a:t>3/1/2019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464C8B-6631-4679-AB53-63B50279E51D}" type="slidenum">
              <a:rPr lang="en-US" smtClean="0"/>
              <a:t>‹#›</a:t>
            </a:fld>
            <a:endParaRPr lang="en-US" dirty="0"/>
          </a:p>
        </p:txBody>
      </p:sp>
    </p:spTree>
    <p:extLst>
      <p:ext uri="{BB962C8B-B14F-4D97-AF65-F5344CB8AC3E}">
        <p14:creationId xmlns:p14="http://schemas.microsoft.com/office/powerpoint/2010/main" val="420535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64C8B-6631-4679-AB53-63B50279E51D}" type="slidenum">
              <a:rPr lang="en-US" smtClean="0"/>
              <a:t>1</a:t>
            </a:fld>
            <a:endParaRPr lang="en-US" dirty="0"/>
          </a:p>
        </p:txBody>
      </p:sp>
    </p:spTree>
    <p:extLst>
      <p:ext uri="{BB962C8B-B14F-4D97-AF65-F5344CB8AC3E}">
        <p14:creationId xmlns:p14="http://schemas.microsoft.com/office/powerpoint/2010/main" val="3936305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11</a:t>
            </a:fld>
            <a:endParaRPr lang="en-US" dirty="0"/>
          </a:p>
        </p:txBody>
      </p:sp>
    </p:spTree>
    <p:extLst>
      <p:ext uri="{BB962C8B-B14F-4D97-AF65-F5344CB8AC3E}">
        <p14:creationId xmlns:p14="http://schemas.microsoft.com/office/powerpoint/2010/main" val="355436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64C8B-6631-4679-AB53-63B50279E51D}" type="slidenum">
              <a:rPr lang="en-US" smtClean="0"/>
              <a:t>14</a:t>
            </a:fld>
            <a:endParaRPr lang="en-US" dirty="0"/>
          </a:p>
        </p:txBody>
      </p:sp>
    </p:spTree>
    <p:extLst>
      <p:ext uri="{BB962C8B-B14F-4D97-AF65-F5344CB8AC3E}">
        <p14:creationId xmlns:p14="http://schemas.microsoft.com/office/powerpoint/2010/main" val="210475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17</a:t>
            </a:fld>
            <a:endParaRPr lang="en-US" dirty="0"/>
          </a:p>
        </p:txBody>
      </p:sp>
    </p:spTree>
    <p:extLst>
      <p:ext uri="{BB962C8B-B14F-4D97-AF65-F5344CB8AC3E}">
        <p14:creationId xmlns:p14="http://schemas.microsoft.com/office/powerpoint/2010/main" val="2435439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64C8B-6631-4679-AB53-63B50279E51D}" type="slidenum">
              <a:rPr lang="en-US" smtClean="0"/>
              <a:t>18</a:t>
            </a:fld>
            <a:endParaRPr lang="en-US" dirty="0"/>
          </a:p>
        </p:txBody>
      </p:sp>
    </p:spTree>
    <p:extLst>
      <p:ext uri="{BB962C8B-B14F-4D97-AF65-F5344CB8AC3E}">
        <p14:creationId xmlns:p14="http://schemas.microsoft.com/office/powerpoint/2010/main" val="3143714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000" dirty="0">
                <a:solidFill>
                  <a:srgbClr val="000000"/>
                </a:solidFill>
              </a:rPr>
              <a:t>Accounting and finance professionals need the skills for required for:</a:t>
            </a:r>
          </a:p>
          <a:p>
            <a:pPr marL="914400" lvl="1" indent="-457200">
              <a:buFont typeface="Arial" panose="020B0604020202020204" pitchFamily="34" charset="0"/>
              <a:buChar char="•"/>
            </a:pPr>
            <a:r>
              <a:rPr lang="en-US" sz="1000" dirty="0">
                <a:solidFill>
                  <a:srgbClr val="000000"/>
                </a:solidFill>
              </a:rPr>
              <a:t>providing enhanced reporting of risk exposures,</a:t>
            </a:r>
          </a:p>
          <a:p>
            <a:pPr marL="914400" lvl="1" indent="-457200">
              <a:buFont typeface="Arial" panose="020B0604020202020204" pitchFamily="34" charset="0"/>
              <a:buChar char="•"/>
            </a:pPr>
            <a:r>
              <a:rPr lang="en-US" sz="1000" dirty="0">
                <a:solidFill>
                  <a:srgbClr val="000000"/>
                </a:solidFill>
              </a:rPr>
              <a:t> reporting information to inform decisions on deploying capital to grow the business profitably,</a:t>
            </a:r>
          </a:p>
          <a:p>
            <a:pPr marL="914400" lvl="1" indent="-457200">
              <a:buFont typeface="Arial" panose="020B0604020202020204" pitchFamily="34" charset="0"/>
              <a:buChar char="•"/>
            </a:pPr>
            <a:r>
              <a:rPr lang="en-US" sz="1000" dirty="0">
                <a:solidFill>
                  <a:srgbClr val="000000"/>
                </a:solidFill>
              </a:rPr>
              <a:t>supporting long-term value creation, and</a:t>
            </a:r>
          </a:p>
          <a:p>
            <a:pPr marL="914400" lvl="1" indent="-457200">
              <a:buFont typeface="Arial" panose="020B0604020202020204" pitchFamily="34" charset="0"/>
              <a:buChar char="•"/>
            </a:pPr>
            <a:r>
              <a:rPr lang="en-US" sz="1000" dirty="0">
                <a:solidFill>
                  <a:srgbClr val="000000"/>
                </a:solidFill>
              </a:rPr>
              <a:t> communicating the ways in which accounting can promote organizational success.</a:t>
            </a:r>
          </a:p>
        </p:txBody>
      </p:sp>
      <p:sp>
        <p:nvSpPr>
          <p:cNvPr id="4" name="Slide Number Placeholder 3"/>
          <p:cNvSpPr>
            <a:spLocks noGrp="1"/>
          </p:cNvSpPr>
          <p:nvPr>
            <p:ph type="sldNum" sz="quarter" idx="5"/>
          </p:nvPr>
        </p:nvSpPr>
        <p:spPr/>
        <p:txBody>
          <a:bodyPr/>
          <a:lstStyle/>
          <a:p>
            <a:fld id="{03464C8B-6631-4679-AB53-63B50279E51D}" type="slidenum">
              <a:rPr lang="en-US" smtClean="0"/>
              <a:t>20</a:t>
            </a:fld>
            <a:endParaRPr lang="en-US" dirty="0"/>
          </a:p>
        </p:txBody>
      </p:sp>
    </p:spTree>
    <p:extLst>
      <p:ext uri="{BB962C8B-B14F-4D97-AF65-F5344CB8AC3E}">
        <p14:creationId xmlns:p14="http://schemas.microsoft.com/office/powerpoint/2010/main" val="894170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762000" y="4260851"/>
            <a:ext cx="5624513" cy="45783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24"/>
            <a:r>
              <a:rPr lang="en-US" altLang="en-US" dirty="0"/>
              <a:t>Today’s CFO Team has 4 “lines of sight” </a:t>
            </a:r>
          </a:p>
          <a:p>
            <a:pPr defTabSz="930224"/>
            <a:endParaRPr lang="en-US" altLang="en-US" b="1" u="sng" dirty="0"/>
          </a:p>
          <a:p>
            <a:pPr defTabSz="930224"/>
            <a:r>
              <a:rPr lang="en-US" altLang="en-US" b="1" u="sng" dirty="0"/>
              <a:t>Oversight</a:t>
            </a:r>
            <a:r>
              <a:rPr lang="en-US" altLang="en-US" dirty="0"/>
              <a:t> is a more traditional CFO role in terms of financial performance and monitoring; for example, company’s balance sheet and cash flow. </a:t>
            </a:r>
            <a:r>
              <a:rPr lang="en-US" altLang="en-US" b="1" u="sng" dirty="0"/>
              <a:t>Insight </a:t>
            </a:r>
            <a:r>
              <a:rPr lang="en-US" altLang="en-US" dirty="0"/>
              <a:t>is truly where business partnering begins and business analytics takes over.  Reporting the numbers is vitally important, but turning information into intelligence and ultimately insight is what often distinguishes good companies from great ones. Perhaps the most important of the four sights is </a:t>
            </a:r>
            <a:r>
              <a:rPr lang="en-US" altLang="en-US" b="1" u="sng" dirty="0"/>
              <a:t>foresight,</a:t>
            </a:r>
            <a:r>
              <a:rPr lang="en-US" altLang="en-US" dirty="0"/>
              <a:t> when CFOs play a leading role in anticipating the future, building an adaptable mindset, and helping their organizations envision a great future. </a:t>
            </a:r>
            <a:r>
              <a:rPr lang="en-US" altLang="en-US" b="1" u="sng" dirty="0"/>
              <a:t>Hindsight</a:t>
            </a:r>
            <a:r>
              <a:rPr lang="en-US" altLang="en-US" dirty="0"/>
              <a:t> means looking back at history to influence the future in a positive way, using historical data for future projections of cash flow, for example. </a:t>
            </a:r>
          </a:p>
          <a:p>
            <a:pPr defTabSz="930224"/>
            <a:endParaRPr lang="en-US" altLang="en-US" dirty="0"/>
          </a:p>
          <a:p>
            <a:pPr>
              <a:lnSpc>
                <a:spcPct val="100000"/>
              </a:lnSpc>
            </a:pPr>
            <a:r>
              <a:rPr lang="en-US" altLang="en-US" dirty="0"/>
              <a:t>The Finance Team is charged with both preserving value and creating value. S</a:t>
            </a:r>
            <a:r>
              <a:rPr lang="en-US" dirty="0">
                <a:solidFill>
                  <a:srgbClr val="1E2F54"/>
                </a:solidFill>
              </a:rPr>
              <a:t>enior financial leaders increasingly need to apply their analytical and business skills to </a:t>
            </a:r>
            <a:r>
              <a:rPr lang="en-US" b="1" dirty="0">
                <a:solidFill>
                  <a:srgbClr val="1E2F54"/>
                </a:solidFill>
              </a:rPr>
              <a:t>more strategically oriented </a:t>
            </a:r>
            <a:r>
              <a:rPr lang="en-US" dirty="0">
                <a:solidFill>
                  <a:srgbClr val="1E2F54"/>
                </a:solidFill>
              </a:rPr>
              <a:t>organizational issues, increasing the value that they provide to their organizations. They increasingly need to form </a:t>
            </a:r>
            <a:r>
              <a:rPr lang="en-US" b="1" dirty="0">
                <a:solidFill>
                  <a:srgbClr val="1E2F54"/>
                </a:solidFill>
              </a:rPr>
              <a:t>business partner relationships</a:t>
            </a:r>
            <a:r>
              <a:rPr lang="en-US" dirty="0">
                <a:solidFill>
                  <a:srgbClr val="1E2F54"/>
                </a:solidFill>
              </a:rPr>
              <a:t> with operational areas to provide and use both financial and nonfinancial data to make better business decisions.</a:t>
            </a:r>
          </a:p>
          <a:p>
            <a:pPr>
              <a:lnSpc>
                <a:spcPct val="100000"/>
              </a:lnSpc>
            </a:pPr>
            <a:endParaRPr lang="en-US" dirty="0">
              <a:solidFill>
                <a:srgbClr val="1E2F54"/>
              </a:solidFill>
            </a:endParaRPr>
          </a:p>
          <a:p>
            <a:pPr>
              <a:lnSpc>
                <a:spcPct val="100000"/>
              </a:lnSpc>
            </a:pPr>
            <a:r>
              <a:rPr lang="en-US" dirty="0">
                <a:solidFill>
                  <a:srgbClr val="1E2F54"/>
                </a:solidFill>
              </a:rPr>
              <a:t>Data analytics can help unlock that value…</a:t>
            </a:r>
          </a:p>
          <a:p>
            <a:pPr defTabSz="930224"/>
            <a:endParaRPr lang="en-US" altLang="en-US" dirty="0"/>
          </a:p>
          <a:p>
            <a:pPr defTabSz="930224"/>
            <a:endParaRPr lang="en-US" altLang="en-US" dirty="0"/>
          </a:p>
          <a:p>
            <a:pPr defTabSz="930224"/>
            <a:endParaRPr lang="en-US" altLang="en-US" dirty="0"/>
          </a:p>
          <a:p>
            <a:pPr defTabSz="930224"/>
            <a:endParaRPr lang="en-US" altLang="en-US" dirty="0"/>
          </a:p>
          <a:p>
            <a:pPr defTabSz="930224"/>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09" indent="-285734" eaLnBrk="0" hangingPunct="0">
              <a:spcBef>
                <a:spcPct val="30000"/>
              </a:spcBef>
              <a:defRPr sz="1200">
                <a:solidFill>
                  <a:schemeClr val="tx1"/>
                </a:solidFill>
                <a:latin typeface="Calibri" pitchFamily="34" charset="0"/>
                <a:ea typeface="MS PGothic" pitchFamily="34" charset="-128"/>
              </a:defRPr>
            </a:lvl2pPr>
            <a:lvl3pPr marL="1142937" indent="-228587" eaLnBrk="0" hangingPunct="0">
              <a:spcBef>
                <a:spcPct val="30000"/>
              </a:spcBef>
              <a:defRPr sz="1200">
                <a:solidFill>
                  <a:schemeClr val="tx1"/>
                </a:solidFill>
                <a:latin typeface="Calibri" pitchFamily="34" charset="0"/>
                <a:ea typeface="MS PGothic" pitchFamily="34" charset="-128"/>
              </a:defRPr>
            </a:lvl3pPr>
            <a:lvl4pPr marL="1600111" indent="-228587" eaLnBrk="0" hangingPunct="0">
              <a:spcBef>
                <a:spcPct val="30000"/>
              </a:spcBef>
              <a:defRPr sz="1200">
                <a:solidFill>
                  <a:schemeClr val="tx1"/>
                </a:solidFill>
                <a:latin typeface="Calibri" pitchFamily="34" charset="0"/>
                <a:ea typeface="MS PGothic" pitchFamily="34" charset="-128"/>
              </a:defRPr>
            </a:lvl4pPr>
            <a:lvl5pPr marL="2057287" indent="-228587" eaLnBrk="0" hangingPunct="0">
              <a:spcBef>
                <a:spcPct val="30000"/>
              </a:spcBef>
              <a:defRPr sz="1200">
                <a:solidFill>
                  <a:schemeClr val="tx1"/>
                </a:solidFill>
                <a:latin typeface="Calibri" pitchFamily="34" charset="0"/>
                <a:ea typeface="MS PGothic" pitchFamily="34" charset="-128"/>
              </a:defRPr>
            </a:lvl5pPr>
            <a:lvl6pPr marL="2514461" indent="-228587"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635" indent="-22858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811" indent="-22858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985" indent="-22858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E3AA2DD-E21B-468A-8480-30D31F67C7B2}" type="slidenum">
              <a:rPr lang="en-US" altLang="en-US" smtClean="0"/>
              <a:pPr eaLnBrk="1" hangingPunct="1">
                <a:spcBef>
                  <a:spcPct val="0"/>
                </a:spcBef>
              </a:pPr>
              <a:t>21</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22</a:t>
            </a:fld>
            <a:endParaRPr lang="en-US" dirty="0"/>
          </a:p>
        </p:txBody>
      </p:sp>
    </p:spTree>
    <p:extLst>
      <p:ext uri="{BB962C8B-B14F-4D97-AF65-F5344CB8AC3E}">
        <p14:creationId xmlns:p14="http://schemas.microsoft.com/office/powerpoint/2010/main" val="2487652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Here’s a chart created by Gartner that shows the evolution of data analytics: from descriptive analytics, to diagnostic, to predictive, to prescriptive. Note the “lines of sight” of hindsight, insight, and foresight.</a:t>
            </a:r>
          </a:p>
          <a:p>
            <a:endParaRPr lang="en-US" altLang="en-US" dirty="0"/>
          </a:p>
          <a:p>
            <a:r>
              <a:rPr lang="en-US" altLang="en-US" dirty="0"/>
              <a:t>Management Accountants are already doing data analytics. But traditional analytics: profitability analysis , cash flow, return on assets, tell a limited story.</a:t>
            </a:r>
          </a:p>
          <a:p>
            <a:endParaRPr lang="en-US" altLang="en-US" dirty="0"/>
          </a:p>
          <a:p>
            <a:r>
              <a:rPr lang="en-US" altLang="en-US" dirty="0"/>
              <a:t>Need Augmented data analytics.</a:t>
            </a:r>
          </a:p>
          <a:p>
            <a:endParaRPr lang="en-US" altLang="en-US" dirty="0"/>
          </a:p>
          <a:p>
            <a:r>
              <a:rPr lang="en-US" altLang="en-US" dirty="0"/>
              <a:t>Descriptive: what happened/Diagnostic: Why</a:t>
            </a:r>
          </a:p>
          <a:p>
            <a:endParaRPr lang="en-US" altLang="en-US" dirty="0"/>
          </a:p>
          <a:p>
            <a:r>
              <a:rPr lang="en-US" altLang="en-US" dirty="0"/>
              <a:t>Predictive- uses statistical analysis, data modeling, real time input, real time value scoring and machine learning to detect trends for forecasting </a:t>
            </a:r>
          </a:p>
          <a:p>
            <a:endParaRPr lang="en-US" altLang="en-US" dirty="0"/>
          </a:p>
          <a:p>
            <a:r>
              <a:rPr lang="en-US" altLang="en-US" dirty="0"/>
              <a:t>Prescriptive – rank the trade offs of different  courses of action; e.g. scenario modeling/ optimization algorithms; what you should do</a:t>
            </a:r>
          </a:p>
          <a:p>
            <a:endParaRPr lang="en-US" altLang="en-US" dirty="0"/>
          </a:p>
          <a:p>
            <a:r>
              <a:rPr lang="en-US" altLang="en-US" dirty="0"/>
              <a:t>Underlying assumptions: will gain competitive advantage if we can anticipate the future better  </a:t>
            </a:r>
          </a:p>
          <a:p>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09" indent="-285734" eaLnBrk="0" hangingPunct="0">
              <a:spcBef>
                <a:spcPct val="30000"/>
              </a:spcBef>
              <a:defRPr sz="1200">
                <a:solidFill>
                  <a:schemeClr val="tx1"/>
                </a:solidFill>
                <a:latin typeface="Calibri" pitchFamily="34" charset="0"/>
                <a:ea typeface="MS PGothic" pitchFamily="34" charset="-128"/>
              </a:defRPr>
            </a:lvl2pPr>
            <a:lvl3pPr marL="1142937" indent="-228587" eaLnBrk="0" hangingPunct="0">
              <a:spcBef>
                <a:spcPct val="30000"/>
              </a:spcBef>
              <a:defRPr sz="1200">
                <a:solidFill>
                  <a:schemeClr val="tx1"/>
                </a:solidFill>
                <a:latin typeface="Calibri" pitchFamily="34" charset="0"/>
                <a:ea typeface="MS PGothic" pitchFamily="34" charset="-128"/>
              </a:defRPr>
            </a:lvl3pPr>
            <a:lvl4pPr marL="1600111" indent="-228587" eaLnBrk="0" hangingPunct="0">
              <a:spcBef>
                <a:spcPct val="30000"/>
              </a:spcBef>
              <a:defRPr sz="1200">
                <a:solidFill>
                  <a:schemeClr val="tx1"/>
                </a:solidFill>
                <a:latin typeface="Calibri" pitchFamily="34" charset="0"/>
                <a:ea typeface="MS PGothic" pitchFamily="34" charset="-128"/>
              </a:defRPr>
            </a:lvl4pPr>
            <a:lvl5pPr marL="2057287" indent="-228587" eaLnBrk="0" hangingPunct="0">
              <a:spcBef>
                <a:spcPct val="30000"/>
              </a:spcBef>
              <a:defRPr sz="1200">
                <a:solidFill>
                  <a:schemeClr val="tx1"/>
                </a:solidFill>
                <a:latin typeface="Calibri" pitchFamily="34" charset="0"/>
                <a:ea typeface="MS PGothic" pitchFamily="34" charset="-128"/>
              </a:defRPr>
            </a:lvl5pPr>
            <a:lvl6pPr marL="2514461" indent="-228587"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635" indent="-22858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811" indent="-22858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985" indent="-22858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563B303-17E3-41D8-9F17-CBBFC05D4B17}" type="slidenum">
              <a:rPr lang="en-US" altLang="en-US" smtClean="0"/>
              <a:pPr eaLnBrk="1" hangingPunct="1">
                <a:spcBef>
                  <a:spcPct val="0"/>
                </a:spcBef>
              </a:pPr>
              <a:t>23</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24</a:t>
            </a:fld>
            <a:endParaRPr lang="en-US" dirty="0"/>
          </a:p>
        </p:txBody>
      </p:sp>
    </p:spTree>
    <p:extLst>
      <p:ext uri="{BB962C8B-B14F-4D97-AF65-F5344CB8AC3E}">
        <p14:creationId xmlns:p14="http://schemas.microsoft.com/office/powerpoint/2010/main" val="2141753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25</a:t>
            </a:fld>
            <a:endParaRPr lang="en-US" dirty="0"/>
          </a:p>
        </p:txBody>
      </p:sp>
    </p:spTree>
    <p:extLst>
      <p:ext uri="{BB962C8B-B14F-4D97-AF65-F5344CB8AC3E}">
        <p14:creationId xmlns:p14="http://schemas.microsoft.com/office/powerpoint/2010/main" val="118910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2</a:t>
            </a:fld>
            <a:endParaRPr lang="en-US" dirty="0"/>
          </a:p>
        </p:txBody>
      </p:sp>
    </p:spTree>
    <p:extLst>
      <p:ext uri="{BB962C8B-B14F-4D97-AF65-F5344CB8AC3E}">
        <p14:creationId xmlns:p14="http://schemas.microsoft.com/office/powerpoint/2010/main" val="2821329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64C8B-6631-4679-AB53-63B50279E51D}" type="slidenum">
              <a:rPr lang="en-US" smtClean="0"/>
              <a:t>26</a:t>
            </a:fld>
            <a:endParaRPr lang="en-US" dirty="0"/>
          </a:p>
        </p:txBody>
      </p:sp>
    </p:spTree>
    <p:extLst>
      <p:ext uri="{BB962C8B-B14F-4D97-AF65-F5344CB8AC3E}">
        <p14:creationId xmlns:p14="http://schemas.microsoft.com/office/powerpoint/2010/main" val="208589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64C8B-6631-4679-AB53-63B50279E51D}" type="slidenum">
              <a:rPr lang="en-US" smtClean="0"/>
              <a:t>27</a:t>
            </a:fld>
            <a:endParaRPr lang="en-US" dirty="0"/>
          </a:p>
        </p:txBody>
      </p:sp>
    </p:spTree>
    <p:extLst>
      <p:ext uri="{BB962C8B-B14F-4D97-AF65-F5344CB8AC3E}">
        <p14:creationId xmlns:p14="http://schemas.microsoft.com/office/powerpoint/2010/main" val="807309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28</a:t>
            </a:fld>
            <a:endParaRPr lang="en-US" dirty="0"/>
          </a:p>
        </p:txBody>
      </p:sp>
    </p:spTree>
    <p:extLst>
      <p:ext uri="{BB962C8B-B14F-4D97-AF65-F5344CB8AC3E}">
        <p14:creationId xmlns:p14="http://schemas.microsoft.com/office/powerpoint/2010/main" val="2412346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432810"/>
          </a:xfrm>
        </p:spPr>
        <p:txBody>
          <a:bodyPr/>
          <a:lstStyle/>
          <a:p>
            <a:r>
              <a:rPr lang="en-US" dirty="0"/>
              <a:t>As I said earlier, management accountants  are already doing data analytics.   Management accountants leverage data to generate insight to drive value.</a:t>
            </a:r>
          </a:p>
          <a:p>
            <a:endParaRPr lang="en-US" dirty="0"/>
          </a:p>
          <a:p>
            <a:r>
              <a:rPr lang="en-US" dirty="0"/>
              <a:t>Management accountants play an important role in defining the business problem to be solved, selecting the right tools to use, using and explaining the tools, interpreting the results, ensuring the integrity of the data, testing the reliability, validity, and reasonableness of the results, and making and/or implementing the decisions. And, very importantly, communication.</a:t>
            </a:r>
          </a:p>
          <a:p>
            <a:endParaRPr lang="en-US" dirty="0"/>
          </a:p>
          <a:p>
            <a:r>
              <a:rPr lang="en-US" dirty="0"/>
              <a:t>Management accountants don’t have to be data scientists, but do need to be able to ask the right q’s of data scientists, and work with Augmented Intelligence;</a:t>
            </a:r>
          </a:p>
          <a:p>
            <a:endParaRPr lang="en-US" dirty="0"/>
          </a:p>
          <a:p>
            <a:r>
              <a:rPr lang="en-US" dirty="0"/>
              <a:t>Partner with data science experts to communicate recommendations to senior business leaders.</a:t>
            </a:r>
          </a:p>
          <a:p>
            <a:endParaRPr lang="en-US" dirty="0"/>
          </a:p>
          <a:p>
            <a:r>
              <a:rPr lang="en-US" dirty="0"/>
              <a:t>You don’t need to be a statistician, but you should build some competence in regression, correlation, and segmentation analysis, as well as data governance.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618CDA1-DB0A-4FF7-A797-E9018ADA426E}" type="slidenum">
              <a:rPr lang="en-US" smtClean="0"/>
              <a:t>30</a:t>
            </a:fld>
            <a:endParaRPr lang="en-US"/>
          </a:p>
        </p:txBody>
      </p:sp>
    </p:spTree>
    <p:extLst>
      <p:ext uri="{BB962C8B-B14F-4D97-AF65-F5344CB8AC3E}">
        <p14:creationId xmlns:p14="http://schemas.microsoft.com/office/powerpoint/2010/main" val="4271623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701040" y="4415790"/>
            <a:ext cx="5608320" cy="19850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174">
              <a:spcBef>
                <a:spcPct val="0"/>
              </a:spcBef>
              <a:defRPr/>
            </a:pPr>
            <a:r>
              <a:rPr lang="en-US" sz="1400" dirty="0"/>
              <a:t>This is a snapshot of the 6 domains in the IMA Management Accounting Competency Framework.</a:t>
            </a:r>
          </a:p>
          <a:p>
            <a:pPr defTabSz="457174">
              <a:spcBef>
                <a:spcPct val="0"/>
              </a:spcBef>
              <a:defRPr/>
            </a:pPr>
            <a:endParaRPr lang="en-US" sz="1400" dirty="0"/>
          </a:p>
          <a:p>
            <a:pPr defTabSz="457174">
              <a:spcBef>
                <a:spcPct val="0"/>
              </a:spcBef>
              <a:defRPr/>
            </a:pPr>
            <a:r>
              <a:rPr lang="en-US" sz="1400" dirty="0"/>
              <a:t>Management Accountants drive value along the entire value chain. Data analytic skills can enhance the business insight required to create value and competitive advantage.</a:t>
            </a:r>
          </a:p>
        </p:txBody>
      </p:sp>
      <p:sp>
        <p:nvSpPr>
          <p:cNvPr id="52228"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C817152-7E25-412D-85FA-D4A748E062FD}" type="slidenum">
              <a:rPr lang="en-US" sz="1200">
                <a:solidFill>
                  <a:prstClr val="black"/>
                </a:solidFill>
              </a:rPr>
              <a:pPr algn="r" eaLnBrk="1" hangingPunct="1"/>
              <a:t>31</a:t>
            </a:fld>
            <a:endParaRPr lang="en-US" sz="120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464C8B-6631-4679-AB53-63B50279E51D}" type="slidenum">
              <a:rPr lang="en-US" smtClean="0"/>
              <a:t>32</a:t>
            </a:fld>
            <a:endParaRPr lang="en-US" dirty="0"/>
          </a:p>
        </p:txBody>
      </p:sp>
    </p:spTree>
    <p:extLst>
      <p:ext uri="{BB962C8B-B14F-4D97-AF65-F5344CB8AC3E}">
        <p14:creationId xmlns:p14="http://schemas.microsoft.com/office/powerpoint/2010/main" val="3593002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464C8B-6631-4679-AB53-63B50279E51D}" type="slidenum">
              <a:rPr lang="en-US" smtClean="0"/>
              <a:t>33</a:t>
            </a:fld>
            <a:endParaRPr lang="en-US" dirty="0"/>
          </a:p>
        </p:txBody>
      </p:sp>
    </p:spTree>
    <p:extLst>
      <p:ext uri="{BB962C8B-B14F-4D97-AF65-F5344CB8AC3E}">
        <p14:creationId xmlns:p14="http://schemas.microsoft.com/office/powerpoint/2010/main" val="1465515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64C8B-6631-4679-AB53-63B50279E51D}" type="slidenum">
              <a:rPr lang="en-US" smtClean="0"/>
              <a:t>35</a:t>
            </a:fld>
            <a:endParaRPr lang="en-US" dirty="0"/>
          </a:p>
        </p:txBody>
      </p:sp>
    </p:spTree>
    <p:extLst>
      <p:ext uri="{BB962C8B-B14F-4D97-AF65-F5344CB8AC3E}">
        <p14:creationId xmlns:p14="http://schemas.microsoft.com/office/powerpoint/2010/main" val="938525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37</a:t>
            </a:fld>
            <a:endParaRPr lang="en-US" dirty="0"/>
          </a:p>
        </p:txBody>
      </p:sp>
    </p:spTree>
    <p:extLst>
      <p:ext uri="{BB962C8B-B14F-4D97-AF65-F5344CB8AC3E}">
        <p14:creationId xmlns:p14="http://schemas.microsoft.com/office/powerpoint/2010/main" val="2916196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38</a:t>
            </a:fld>
            <a:endParaRPr lang="en-US" dirty="0"/>
          </a:p>
        </p:txBody>
      </p:sp>
    </p:spTree>
    <p:extLst>
      <p:ext uri="{BB962C8B-B14F-4D97-AF65-F5344CB8AC3E}">
        <p14:creationId xmlns:p14="http://schemas.microsoft.com/office/powerpoint/2010/main" val="30137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3</a:t>
            </a:fld>
            <a:endParaRPr lang="en-US" dirty="0"/>
          </a:p>
        </p:txBody>
      </p:sp>
    </p:spTree>
    <p:extLst>
      <p:ext uri="{BB962C8B-B14F-4D97-AF65-F5344CB8AC3E}">
        <p14:creationId xmlns:p14="http://schemas.microsoft.com/office/powerpoint/2010/main" val="799651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39</a:t>
            </a:fld>
            <a:endParaRPr lang="en-US" dirty="0"/>
          </a:p>
        </p:txBody>
      </p:sp>
    </p:spTree>
    <p:extLst>
      <p:ext uri="{BB962C8B-B14F-4D97-AF65-F5344CB8AC3E}">
        <p14:creationId xmlns:p14="http://schemas.microsoft.com/office/powerpoint/2010/main" val="3295606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40</a:t>
            </a:fld>
            <a:endParaRPr lang="en-US" dirty="0"/>
          </a:p>
        </p:txBody>
      </p:sp>
    </p:spTree>
    <p:extLst>
      <p:ext uri="{BB962C8B-B14F-4D97-AF65-F5344CB8AC3E}">
        <p14:creationId xmlns:p14="http://schemas.microsoft.com/office/powerpoint/2010/main" val="3205538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41</a:t>
            </a:fld>
            <a:endParaRPr lang="en-US" dirty="0"/>
          </a:p>
        </p:txBody>
      </p:sp>
    </p:spTree>
    <p:extLst>
      <p:ext uri="{BB962C8B-B14F-4D97-AF65-F5344CB8AC3E}">
        <p14:creationId xmlns:p14="http://schemas.microsoft.com/office/powerpoint/2010/main" val="2028319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42</a:t>
            </a:fld>
            <a:endParaRPr lang="en-US" dirty="0"/>
          </a:p>
        </p:txBody>
      </p:sp>
    </p:spTree>
    <p:extLst>
      <p:ext uri="{BB962C8B-B14F-4D97-AF65-F5344CB8AC3E}">
        <p14:creationId xmlns:p14="http://schemas.microsoft.com/office/powerpoint/2010/main" val="265906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Industry 4.0</a:t>
            </a:r>
          </a:p>
        </p:txBody>
      </p:sp>
      <p:sp>
        <p:nvSpPr>
          <p:cNvPr id="4" name="Slide Number Placeholder 3"/>
          <p:cNvSpPr>
            <a:spLocks noGrp="1"/>
          </p:cNvSpPr>
          <p:nvPr>
            <p:ph type="sldNum" sz="quarter" idx="5"/>
          </p:nvPr>
        </p:nvSpPr>
        <p:spPr/>
        <p:txBody>
          <a:bodyPr/>
          <a:lstStyle/>
          <a:p>
            <a:fld id="{03464C8B-6631-4679-AB53-63B50279E51D}" type="slidenum">
              <a:rPr lang="en-US" smtClean="0"/>
              <a:t>5</a:t>
            </a:fld>
            <a:endParaRPr lang="en-US" dirty="0"/>
          </a:p>
        </p:txBody>
      </p:sp>
    </p:spTree>
    <p:extLst>
      <p:ext uri="{BB962C8B-B14F-4D97-AF65-F5344CB8AC3E}">
        <p14:creationId xmlns:p14="http://schemas.microsoft.com/office/powerpoint/2010/main" val="225438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is changing how we live and work – are you ready?</a:t>
            </a:r>
          </a:p>
          <a:p>
            <a:endParaRPr lang="en-US" dirty="0"/>
          </a:p>
          <a:p>
            <a:r>
              <a:rPr lang="en-US" dirty="0"/>
              <a:t>Some examples of AI and the changing business reality.</a:t>
            </a:r>
          </a:p>
          <a:p>
            <a:endParaRPr lang="en-US" dirty="0"/>
          </a:p>
          <a:p>
            <a:r>
              <a:rPr lang="en-US" dirty="0"/>
              <a:t>Watson can continuously learn like a human, using both structured and unstructured data, and it never stops learning. Medtronic is using it to help patients better manage their diabetes, Kia is using it to better identify the most influential social media sites for its cars, and Woodside Oil and Gas is using it improve operational efficiency. Absorbing vast amounts of data, learning, and providing recommendations…</a:t>
            </a:r>
          </a:p>
          <a:p>
            <a:endParaRPr lang="en-US" dirty="0"/>
          </a:p>
          <a:p>
            <a:r>
              <a:rPr lang="en-US" dirty="0"/>
              <a:t>Alexa, Amazon’s personal digital assistant, is changing how we interact with our home and how we shop…</a:t>
            </a:r>
          </a:p>
          <a:p>
            <a:endParaRPr lang="en-US" dirty="0"/>
          </a:p>
          <a:p>
            <a:r>
              <a:rPr lang="en-US" dirty="0"/>
              <a:t>Driverless cars are here…construction sites, factories, and soon on the roads.. Much safer actually.</a:t>
            </a:r>
          </a:p>
          <a:p>
            <a:endParaRPr lang="en-US" dirty="0"/>
          </a:p>
          <a:p>
            <a:r>
              <a:rPr lang="en-US" dirty="0"/>
              <a:t>Uber-</a:t>
            </a:r>
            <a:r>
              <a:rPr lang="en-US" dirty="0" err="1"/>
              <a:t>ization</a:t>
            </a:r>
            <a:r>
              <a:rPr lang="en-US" dirty="0"/>
              <a:t> of the economy and workforce… a platform, rather than linear business model, connecting user with service provider.</a:t>
            </a:r>
          </a:p>
          <a:p>
            <a:endParaRPr lang="en-US" dirty="0"/>
          </a:p>
          <a:p>
            <a:r>
              <a:rPr lang="en-US" dirty="0"/>
              <a:t>Other: BlackRock is using AI to pick stocks. There are </a:t>
            </a:r>
            <a:r>
              <a:rPr lang="en-US" dirty="0" err="1"/>
              <a:t>Chatbots</a:t>
            </a:r>
            <a:r>
              <a:rPr lang="en-US" dirty="0"/>
              <a:t> that give tax advice...and many more examples…</a:t>
            </a:r>
          </a:p>
          <a:p>
            <a:endParaRPr lang="en-US" dirty="0"/>
          </a:p>
          <a:p>
            <a:endParaRPr lang="en-US" dirty="0"/>
          </a:p>
        </p:txBody>
      </p:sp>
      <p:sp>
        <p:nvSpPr>
          <p:cNvPr id="4" name="Slide Number Placeholder 3"/>
          <p:cNvSpPr>
            <a:spLocks noGrp="1"/>
          </p:cNvSpPr>
          <p:nvPr>
            <p:ph type="sldNum" sz="quarter" idx="10"/>
          </p:nvPr>
        </p:nvSpPr>
        <p:spPr/>
        <p:txBody>
          <a:bodyPr/>
          <a:lstStyle/>
          <a:p>
            <a:fld id="{D618CDA1-DB0A-4FF7-A797-E9018ADA426E}" type="slidenum">
              <a:rPr lang="en-US" smtClean="0"/>
              <a:t>6</a:t>
            </a:fld>
            <a:endParaRPr lang="en-US" dirty="0"/>
          </a:p>
        </p:txBody>
      </p:sp>
    </p:spTree>
    <p:extLst>
      <p:ext uri="{BB962C8B-B14F-4D97-AF65-F5344CB8AC3E}">
        <p14:creationId xmlns:p14="http://schemas.microsoft.com/office/powerpoint/2010/main" val="294687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7</a:t>
            </a:fld>
            <a:endParaRPr lang="en-US" dirty="0"/>
          </a:p>
        </p:txBody>
      </p:sp>
    </p:spTree>
    <p:extLst>
      <p:ext uri="{BB962C8B-B14F-4D97-AF65-F5344CB8AC3E}">
        <p14:creationId xmlns:p14="http://schemas.microsoft.com/office/powerpoint/2010/main" val="205173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64C8B-6631-4679-AB53-63B50279E51D}" type="slidenum">
              <a:rPr lang="en-US" smtClean="0"/>
              <a:t>8</a:t>
            </a:fld>
            <a:endParaRPr lang="en-US" dirty="0"/>
          </a:p>
        </p:txBody>
      </p:sp>
    </p:spTree>
    <p:extLst>
      <p:ext uri="{BB962C8B-B14F-4D97-AF65-F5344CB8AC3E}">
        <p14:creationId xmlns:p14="http://schemas.microsoft.com/office/powerpoint/2010/main" val="298591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Big Data  can reveal patterns relating to human behavior </a:t>
            </a:r>
          </a:p>
          <a:p>
            <a:endParaRPr lang="en-US" dirty="0"/>
          </a:p>
          <a:p>
            <a:r>
              <a:rPr lang="en-US" dirty="0"/>
              <a:t>This data can be a strategic asset if the right tools are used in a disciplined way to unlock the information. This data can create value for the organization.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618CDA1-DB0A-4FF7-A797-E9018ADA426E}" type="slidenum">
              <a:rPr lang="en-US" smtClean="0"/>
              <a:t>9</a:t>
            </a:fld>
            <a:endParaRPr lang="en-US"/>
          </a:p>
        </p:txBody>
      </p:sp>
    </p:spTree>
    <p:extLst>
      <p:ext uri="{BB962C8B-B14F-4D97-AF65-F5344CB8AC3E}">
        <p14:creationId xmlns:p14="http://schemas.microsoft.com/office/powerpoint/2010/main" val="1175211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0D5DEF4F-6749-406E-B69D-88584EF165F4}" type="slidenum">
              <a:rPr lang="en-US" altLang="en-US" smtClean="0"/>
              <a:pPr/>
              <a:t>10</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IMA_News" TargetMode="External"/><Relationship Id="rId1" Type="http://schemas.openxmlformats.org/officeDocument/2006/relationships/slideMaster" Target="../slideMasters/slideMaster2.xml"/><Relationship Id="rId6" Type="http://schemas.openxmlformats.org/officeDocument/2006/relationships/hyperlink" Target="https://www.facebook.com/IMAnetORG" TargetMode="External"/><Relationship Id="rId5" Type="http://schemas.openxmlformats.org/officeDocument/2006/relationships/image" Target="../media/image4.png"/><Relationship Id="rId10" Type="http://schemas.openxmlformats.org/officeDocument/2006/relationships/image" Target="../media/image7.jpg"/><Relationship Id="rId4" Type="http://schemas.openxmlformats.org/officeDocument/2006/relationships/hyperlink" Target="http://www.youtube.com/user/LinkUpIMA?feature=watch" TargetMode="External"/><Relationship Id="rId9"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IMA_News" TargetMode="External"/><Relationship Id="rId1" Type="http://schemas.openxmlformats.org/officeDocument/2006/relationships/slideMaster" Target="../slideMasters/slideMaster2.xml"/><Relationship Id="rId6" Type="http://schemas.openxmlformats.org/officeDocument/2006/relationships/hyperlink" Target="https://www.facebook.com/IMAnetORG" TargetMode="External"/><Relationship Id="rId5" Type="http://schemas.openxmlformats.org/officeDocument/2006/relationships/image" Target="../media/image4.png"/><Relationship Id="rId10" Type="http://schemas.openxmlformats.org/officeDocument/2006/relationships/image" Target="../media/image7.jpg"/><Relationship Id="rId4" Type="http://schemas.openxmlformats.org/officeDocument/2006/relationships/hyperlink" Target="http://www.youtube.com/user/LinkUpIMA?feature=watch" TargetMode="External"/><Relationship Id="rId9"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ransition Blue1">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34093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ransition Gray 3">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508"/>
            <a:ext cx="8229600" cy="810492"/>
          </a:xfrm>
        </p:spPr>
        <p:txBody>
          <a:bodyPr/>
          <a:lstStyle>
            <a:lvl1pPr algn="l">
              <a:defRPr>
                <a:solidFill>
                  <a:schemeClr val="accent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94637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dex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a:t>Presentation Index</a:t>
            </a:r>
          </a:p>
        </p:txBody>
      </p:sp>
      <p:sp>
        <p:nvSpPr>
          <p:cNvPr id="3" name="Footer Placeholder 2"/>
          <p:cNvSpPr>
            <a:spLocks noGrp="1"/>
          </p:cNvSpPr>
          <p:nvPr>
            <p:ph type="ftr" sz="quarter" idx="10"/>
          </p:nvPr>
        </p:nvSpPr>
        <p:spPr/>
        <p:txBody>
          <a:bodyPr/>
          <a:lstStyle/>
          <a:p>
            <a:fld id="{EB25A976-D368-4A7C-A42F-F9474EF49DA1}" type="slidenum">
              <a:rPr lang="en-US" smtClean="0"/>
              <a:pPr/>
              <a:t>‹#›</a:t>
            </a:fld>
            <a:endParaRPr lang="en-US" dirty="0"/>
          </a:p>
        </p:txBody>
      </p:sp>
      <p:sp>
        <p:nvSpPr>
          <p:cNvPr id="7" name="Text Placeholder 6"/>
          <p:cNvSpPr>
            <a:spLocks noGrp="1"/>
          </p:cNvSpPr>
          <p:nvPr>
            <p:ph type="body" sz="quarter" idx="11" hasCustomPrompt="1"/>
          </p:nvPr>
        </p:nvSpPr>
        <p:spPr>
          <a:xfrm>
            <a:off x="457200" y="1447800"/>
            <a:ext cx="4267200" cy="4419600"/>
          </a:xfrm>
        </p:spPr>
        <p:txBody>
          <a:bodyPr/>
          <a:lstStyle>
            <a:lvl1pPr marL="457200" indent="-457200">
              <a:lnSpc>
                <a:spcPct val="150000"/>
              </a:lnSpc>
              <a:buFont typeface="Wingdings" panose="05000000000000000000" pitchFamily="2" charset="2"/>
              <a:buChar char="§"/>
              <a:defRPr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Topic 1 </a:t>
            </a:r>
          </a:p>
          <a:p>
            <a:pPr lvl="0"/>
            <a:r>
              <a:rPr lang="en-US" dirty="0"/>
              <a:t>Topic 2</a:t>
            </a:r>
          </a:p>
          <a:p>
            <a:pPr lvl="0"/>
            <a:r>
              <a:rPr lang="en-US" dirty="0"/>
              <a:t>Topic 3</a:t>
            </a:r>
          </a:p>
          <a:p>
            <a:pPr lvl="0"/>
            <a:r>
              <a:rPr lang="en-US" dirty="0"/>
              <a:t>Topic 4</a:t>
            </a:r>
          </a:p>
        </p:txBody>
      </p:sp>
      <p:sp>
        <p:nvSpPr>
          <p:cNvPr id="9" name="Picture Placeholder 8"/>
          <p:cNvSpPr>
            <a:spLocks noGrp="1"/>
          </p:cNvSpPr>
          <p:nvPr>
            <p:ph type="pic" sz="quarter" idx="12"/>
          </p:nvPr>
        </p:nvSpPr>
        <p:spPr>
          <a:xfrm>
            <a:off x="4876800" y="1447800"/>
            <a:ext cx="3810000" cy="4419600"/>
          </a:xfrm>
        </p:spPr>
        <p:txBody>
          <a:bodyPr/>
          <a:lstStyle/>
          <a:p>
            <a:endParaRPr lang="en-US" dirty="0"/>
          </a:p>
        </p:txBody>
      </p:sp>
    </p:spTree>
    <p:extLst>
      <p:ext uri="{BB962C8B-B14F-4D97-AF65-F5344CB8AC3E}">
        <p14:creationId xmlns:p14="http://schemas.microsoft.com/office/powerpoint/2010/main" val="267973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AIN 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2514600"/>
            <a:ext cx="5562600" cy="762000"/>
          </a:xfrm>
        </p:spPr>
        <p:txBody>
          <a:bodyPr>
            <a:normAutofit/>
          </a:bodyPr>
          <a:lstStyle>
            <a:lvl1pPr>
              <a:defRPr sz="4000" b="1" baseline="0">
                <a:solidFill>
                  <a:schemeClr val="accent1"/>
                </a:solidFill>
              </a:defRPr>
            </a:lvl1pPr>
          </a:lstStyle>
          <a:p>
            <a:r>
              <a:rPr lang="en-US" dirty="0" err="1"/>
              <a:t>Powerpoint</a:t>
            </a:r>
            <a:r>
              <a:rPr lang="en-US" dirty="0"/>
              <a:t> Main Title</a:t>
            </a:r>
          </a:p>
        </p:txBody>
      </p:sp>
      <p:sp>
        <p:nvSpPr>
          <p:cNvPr id="6" name="Text Placeholder 5"/>
          <p:cNvSpPr>
            <a:spLocks noGrp="1"/>
          </p:cNvSpPr>
          <p:nvPr>
            <p:ph type="body" sz="quarter" idx="10" hasCustomPrompt="1"/>
          </p:nvPr>
        </p:nvSpPr>
        <p:spPr>
          <a:xfrm>
            <a:off x="457200" y="3276600"/>
            <a:ext cx="5562600" cy="685800"/>
          </a:xfrm>
        </p:spPr>
        <p:txBody>
          <a:bodyPr>
            <a:normAutofit/>
          </a:bodyPr>
          <a:lstStyle>
            <a:lvl1pPr marL="0" indent="0">
              <a:buNone/>
              <a:defRPr sz="2800" b="1" baseline="0">
                <a:solidFill>
                  <a:srgbClr val="73C6A1"/>
                </a:solidFill>
              </a:defRPr>
            </a:lvl1pPr>
          </a:lstStyle>
          <a:p>
            <a:pPr lvl="0"/>
            <a:r>
              <a:rPr lang="en-US" dirty="0"/>
              <a:t>Second Statement</a:t>
            </a:r>
          </a:p>
        </p:txBody>
      </p:sp>
      <p:sp>
        <p:nvSpPr>
          <p:cNvPr id="8" name="Picture Placeholder 7"/>
          <p:cNvSpPr>
            <a:spLocks noGrp="1"/>
          </p:cNvSpPr>
          <p:nvPr>
            <p:ph type="pic" sz="quarter" idx="11" hasCustomPrompt="1"/>
          </p:nvPr>
        </p:nvSpPr>
        <p:spPr>
          <a:xfrm>
            <a:off x="6019800" y="2514600"/>
            <a:ext cx="3048000" cy="2743200"/>
          </a:xfrm>
        </p:spPr>
        <p:txBody>
          <a:bodyPr/>
          <a:lstStyle>
            <a:lvl1pPr marL="0" indent="0" algn="ctr">
              <a:buNone/>
              <a:defRPr/>
            </a:lvl1pPr>
          </a:lstStyle>
          <a:p>
            <a:r>
              <a:rPr lang="en-US" dirty="0"/>
              <a:t>IMAGE</a:t>
            </a:r>
          </a:p>
          <a:p>
            <a:endParaRPr lang="en-US" dirty="0"/>
          </a:p>
        </p:txBody>
      </p:sp>
      <p:sp>
        <p:nvSpPr>
          <p:cNvPr id="10" name="Text Placeholder 5"/>
          <p:cNvSpPr>
            <a:spLocks noGrp="1"/>
          </p:cNvSpPr>
          <p:nvPr>
            <p:ph type="body" sz="quarter" idx="12" hasCustomPrompt="1"/>
          </p:nvPr>
        </p:nvSpPr>
        <p:spPr>
          <a:xfrm>
            <a:off x="457200" y="4634345"/>
            <a:ext cx="5562600" cy="623455"/>
          </a:xfrm>
        </p:spPr>
        <p:txBody>
          <a:bodyPr>
            <a:normAutofit/>
          </a:bodyPr>
          <a:lstStyle>
            <a:lvl1pPr marL="0" indent="0">
              <a:buNone/>
              <a:defRPr sz="2000" b="0" baseline="0">
                <a:solidFill>
                  <a:schemeClr val="tx1"/>
                </a:solidFill>
              </a:defRPr>
            </a:lvl1pPr>
          </a:lstStyle>
          <a:p>
            <a:pPr lvl="0"/>
            <a:r>
              <a:rPr lang="en-US" dirty="0"/>
              <a:t>PowerPoint Author</a:t>
            </a:r>
          </a:p>
        </p:txBody>
      </p:sp>
      <p:sp>
        <p:nvSpPr>
          <p:cNvPr id="5" name="Footer Placeholder 4"/>
          <p:cNvSpPr>
            <a:spLocks noGrp="1"/>
          </p:cNvSpPr>
          <p:nvPr>
            <p:ph type="ftr" sz="quarter" idx="14"/>
          </p:nvPr>
        </p:nvSpPr>
        <p:spPr/>
        <p:txBody>
          <a:bodyPr/>
          <a:lstStyle/>
          <a:p>
            <a:fld id="{EB25A976-D368-4A7C-A42F-F9474EF49DA1}" type="slidenum">
              <a:rPr lang="en-US" smtClean="0"/>
              <a:pPr/>
              <a:t>‹#›</a:t>
            </a:fld>
            <a:endParaRPr lang="en-US" dirty="0"/>
          </a:p>
        </p:txBody>
      </p:sp>
      <p:pic>
        <p:nvPicPr>
          <p:cNvPr id="11" name="Picture 10" descr="IMA_Full-Color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5791200"/>
            <a:ext cx="3039891" cy="1009620"/>
          </a:xfrm>
          <a:prstGeom prst="rect">
            <a:avLst/>
          </a:prstGeom>
        </p:spPr>
      </p:pic>
    </p:spTree>
    <p:extLst>
      <p:ext uri="{BB962C8B-B14F-4D97-AF65-F5344CB8AC3E}">
        <p14:creationId xmlns:p14="http://schemas.microsoft.com/office/powerpoint/2010/main" val="3076213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a:t>Presentation Index</a:t>
            </a:r>
          </a:p>
        </p:txBody>
      </p:sp>
      <p:sp>
        <p:nvSpPr>
          <p:cNvPr id="3" name="Footer Placeholder 2"/>
          <p:cNvSpPr>
            <a:spLocks noGrp="1"/>
          </p:cNvSpPr>
          <p:nvPr>
            <p:ph type="ftr" sz="quarter" idx="10"/>
          </p:nvPr>
        </p:nvSpPr>
        <p:spPr/>
        <p:txBody>
          <a:bodyPr/>
          <a:lstStyle/>
          <a:p>
            <a:fld id="{EB25A976-D368-4A7C-A42F-F9474EF49DA1}" type="slidenum">
              <a:rPr lang="en-US" smtClean="0"/>
              <a:pPr/>
              <a:t>‹#›</a:t>
            </a:fld>
            <a:endParaRPr lang="en-US" dirty="0"/>
          </a:p>
        </p:txBody>
      </p:sp>
      <p:sp>
        <p:nvSpPr>
          <p:cNvPr id="7" name="Text Placeholder 6"/>
          <p:cNvSpPr>
            <a:spLocks noGrp="1"/>
          </p:cNvSpPr>
          <p:nvPr>
            <p:ph type="body" sz="quarter" idx="11" hasCustomPrompt="1"/>
          </p:nvPr>
        </p:nvSpPr>
        <p:spPr>
          <a:xfrm>
            <a:off x="457200" y="1447800"/>
            <a:ext cx="4267200" cy="4419600"/>
          </a:xfrm>
        </p:spPr>
        <p:txBody>
          <a:bodyPr/>
          <a:lstStyle>
            <a:lvl1pPr marL="457200" indent="-457200">
              <a:lnSpc>
                <a:spcPct val="150000"/>
              </a:lnSpc>
              <a:buFont typeface="Wingdings" panose="05000000000000000000" pitchFamily="2" charset="2"/>
              <a:buChar char="§"/>
              <a:defRPr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Topic 1 </a:t>
            </a:r>
          </a:p>
          <a:p>
            <a:pPr lvl="0"/>
            <a:r>
              <a:rPr lang="en-US" dirty="0"/>
              <a:t>Topic 2</a:t>
            </a:r>
          </a:p>
          <a:p>
            <a:pPr lvl="0"/>
            <a:r>
              <a:rPr lang="en-US" dirty="0"/>
              <a:t>Topic 3</a:t>
            </a:r>
          </a:p>
          <a:p>
            <a:pPr lvl="0"/>
            <a:r>
              <a:rPr lang="en-US" dirty="0"/>
              <a:t>Topic 4</a:t>
            </a:r>
          </a:p>
        </p:txBody>
      </p:sp>
      <p:sp>
        <p:nvSpPr>
          <p:cNvPr id="9" name="Picture Placeholder 8"/>
          <p:cNvSpPr>
            <a:spLocks noGrp="1"/>
          </p:cNvSpPr>
          <p:nvPr>
            <p:ph type="pic" sz="quarter" idx="12"/>
          </p:nvPr>
        </p:nvSpPr>
        <p:spPr>
          <a:xfrm>
            <a:off x="4876800" y="1447800"/>
            <a:ext cx="3810000" cy="4419600"/>
          </a:xfrm>
        </p:spPr>
        <p:txBody>
          <a:bodyPr/>
          <a:lstStyle/>
          <a:p>
            <a:endParaRPr lang="en-US" dirty="0"/>
          </a:p>
        </p:txBody>
      </p:sp>
    </p:spTree>
    <p:extLst>
      <p:ext uri="{BB962C8B-B14F-4D97-AF65-F5344CB8AC3E}">
        <p14:creationId xmlns:p14="http://schemas.microsoft.com/office/powerpoint/2010/main" val="797887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5" name="Footer Placeholder 4"/>
          <p:cNvSpPr>
            <a:spLocks noGrp="1"/>
          </p:cNvSpPr>
          <p:nvPr>
            <p:ph type="ftr" sz="quarter" idx="11"/>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1357522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7244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Footer Placeholder 4"/>
          <p:cNvSpPr>
            <a:spLocks noGrp="1"/>
          </p:cNvSpPr>
          <p:nvPr>
            <p:ph type="ftr" sz="quarter" idx="10"/>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396338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57200" y="1417638"/>
            <a:ext cx="3962400"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4" name="Content Placeholder 3"/>
          <p:cNvSpPr>
            <a:spLocks noGrp="1"/>
          </p:cNvSpPr>
          <p:nvPr>
            <p:ph sz="half" idx="2"/>
          </p:nvPr>
        </p:nvSpPr>
        <p:spPr>
          <a:xfrm>
            <a:off x="4572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hasCustomPrompt="1"/>
          </p:nvPr>
        </p:nvSpPr>
        <p:spPr>
          <a:xfrm>
            <a:off x="4724400" y="1417638"/>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6" name="Content Placeholder 5"/>
          <p:cNvSpPr>
            <a:spLocks noGrp="1"/>
          </p:cNvSpPr>
          <p:nvPr>
            <p:ph sz="quarter" idx="4"/>
          </p:nvPr>
        </p:nvSpPr>
        <p:spPr>
          <a:xfrm>
            <a:off x="47244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7" name="Footer Placeholder 6"/>
          <p:cNvSpPr>
            <a:spLocks noGrp="1"/>
          </p:cNvSpPr>
          <p:nvPr>
            <p:ph type="ftr" sz="quarter" idx="10"/>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2342797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371601"/>
            <a:ext cx="5257800" cy="43433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hasCustomPrompt="1"/>
          </p:nvPr>
        </p:nvSpPr>
        <p:spPr>
          <a:xfrm>
            <a:off x="457201" y="1371601"/>
            <a:ext cx="2895600" cy="434339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a:t>
            </a:r>
          </a:p>
        </p:txBody>
      </p:sp>
      <p:sp>
        <p:nvSpPr>
          <p:cNvPr id="9" name="Title 1"/>
          <p:cNvSpPr>
            <a:spLocks noGrp="1"/>
          </p:cNvSpPr>
          <p:nvPr>
            <p:ph type="title"/>
          </p:nvPr>
        </p:nvSpPr>
        <p:spPr>
          <a:xfrm>
            <a:off x="457200" y="122238"/>
            <a:ext cx="8229600" cy="868362"/>
          </a:xfrm>
        </p:spPr>
        <p:txBody>
          <a:bodyPr/>
          <a:lstStyle>
            <a:lvl1pPr>
              <a:defRPr/>
            </a:lvl1pPr>
          </a:lstStyle>
          <a:p>
            <a:r>
              <a:rPr lang="en-US" dirty="0"/>
              <a:t>Click to edit Master title style</a:t>
            </a:r>
          </a:p>
        </p:txBody>
      </p:sp>
      <p:sp>
        <p:nvSpPr>
          <p:cNvPr id="2" name="Footer Placeholder 1"/>
          <p:cNvSpPr>
            <a:spLocks noGrp="1"/>
          </p:cNvSpPr>
          <p:nvPr>
            <p:ph type="ftr" sz="quarter" idx="11"/>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934048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29000" y="1371600"/>
            <a:ext cx="5216237"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11" name="Text Placeholder 10"/>
          <p:cNvSpPr>
            <a:spLocks noGrp="1"/>
          </p:cNvSpPr>
          <p:nvPr>
            <p:ph type="body" sz="quarter" idx="11" hasCustomPrompt="1"/>
          </p:nvPr>
        </p:nvSpPr>
        <p:spPr>
          <a:xfrm>
            <a:off x="457200" y="1371600"/>
            <a:ext cx="2895600" cy="4343400"/>
          </a:xfrm>
        </p:spPr>
        <p:txBody>
          <a:bodyPr>
            <a:normAutofit/>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p>
        </p:txBody>
      </p:sp>
      <p:sp>
        <p:nvSpPr>
          <p:cNvPr id="2" name="Footer Placeholder 1"/>
          <p:cNvSpPr>
            <a:spLocks noGrp="1"/>
          </p:cNvSpPr>
          <p:nvPr>
            <p:ph type="ftr" sz="quarter" idx="12"/>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2845225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457200" y="1524000"/>
            <a:ext cx="8229600" cy="4191000"/>
          </a:xfrm>
        </p:spPr>
        <p:txBody>
          <a:bodyPr/>
          <a:lstStyle>
            <a:lvl1pPr marL="0" indent="0">
              <a:buNone/>
              <a:defRPr/>
            </a:lvl1pPr>
          </a:lstStyle>
          <a:p>
            <a:r>
              <a:rPr lang="en-US" dirty="0"/>
              <a:t>Click icon to add chart</a:t>
            </a:r>
          </a:p>
        </p:txBody>
      </p:sp>
      <p:sp>
        <p:nvSpPr>
          <p:cNvPr id="2" name="Footer Placeholder 1"/>
          <p:cNvSpPr>
            <a:spLocks noGrp="1"/>
          </p:cNvSpPr>
          <p:nvPr>
            <p:ph type="ftr" sz="quarter" idx="12"/>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111282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ransition Green 1">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88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916469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rt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3048000" y="1524000"/>
            <a:ext cx="5638800" cy="4191000"/>
          </a:xfrm>
        </p:spPr>
        <p:txBody>
          <a:bodyPr/>
          <a:lstStyle>
            <a:lvl1pPr marL="0" indent="0">
              <a:buNone/>
              <a:defRPr/>
            </a:lvl1pPr>
          </a:lstStyle>
          <a:p>
            <a:r>
              <a:rPr lang="en-US" dirty="0"/>
              <a:t>Click icon to add chart</a:t>
            </a:r>
          </a:p>
        </p:txBody>
      </p:sp>
      <p:sp>
        <p:nvSpPr>
          <p:cNvPr id="3" name="Text Placeholder 2"/>
          <p:cNvSpPr>
            <a:spLocks noGrp="1"/>
          </p:cNvSpPr>
          <p:nvPr>
            <p:ph type="body" sz="quarter" idx="12" hasCustomPrompt="1"/>
          </p:nvPr>
        </p:nvSpPr>
        <p:spPr>
          <a:xfrm>
            <a:off x="457200" y="1524000"/>
            <a:ext cx="2514600" cy="4191000"/>
          </a:xfrm>
        </p:spPr>
        <p:txBody>
          <a:bodyPr/>
          <a:lstStyle>
            <a:lvl1pPr marL="0" indent="0">
              <a:buNone/>
              <a:defRPr/>
            </a:lvl1pPr>
          </a:lstStyle>
          <a:p>
            <a:pPr lvl="0"/>
            <a:r>
              <a:rPr lang="en-US" dirty="0"/>
              <a:t>Caption</a:t>
            </a:r>
          </a:p>
        </p:txBody>
      </p:sp>
      <p:sp>
        <p:nvSpPr>
          <p:cNvPr id="2" name="Footer Placeholder 1"/>
          <p:cNvSpPr>
            <a:spLocks noGrp="1"/>
          </p:cNvSpPr>
          <p:nvPr>
            <p:ph type="ftr" sz="quarter" idx="13"/>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3574475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5" name="Table Placeholder 4"/>
          <p:cNvSpPr>
            <a:spLocks noGrp="1"/>
          </p:cNvSpPr>
          <p:nvPr>
            <p:ph type="tbl" sz="quarter" idx="11"/>
          </p:nvPr>
        </p:nvSpPr>
        <p:spPr>
          <a:xfrm>
            <a:off x="457200" y="1524000"/>
            <a:ext cx="8229600" cy="4191000"/>
          </a:xfrm>
        </p:spPr>
        <p:txBody>
          <a:bodyPr/>
          <a:lstStyle>
            <a:lvl1pPr marL="0" indent="0">
              <a:buNone/>
              <a:defRPr/>
            </a:lvl1pPr>
          </a:lstStyle>
          <a:p>
            <a:r>
              <a:rPr lang="en-US" dirty="0"/>
              <a:t>Click icon to add table</a:t>
            </a:r>
          </a:p>
        </p:txBody>
      </p:sp>
      <p:sp>
        <p:nvSpPr>
          <p:cNvPr id="2" name="Footer Placeholder 1"/>
          <p:cNvSpPr>
            <a:spLocks noGrp="1"/>
          </p:cNvSpPr>
          <p:nvPr>
            <p:ph type="ftr" sz="quarter" idx="12"/>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2854548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le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sz="quarter" idx="12" hasCustomPrompt="1"/>
          </p:nvPr>
        </p:nvSpPr>
        <p:spPr>
          <a:xfrm>
            <a:off x="457200" y="1524000"/>
            <a:ext cx="2514600" cy="3733800"/>
          </a:xfrm>
        </p:spPr>
        <p:txBody>
          <a:bodyPr/>
          <a:lstStyle>
            <a:lvl1pPr marL="0" indent="0">
              <a:buNone/>
              <a:defRPr/>
            </a:lvl1pPr>
          </a:lstStyle>
          <a:p>
            <a:pPr lvl="0"/>
            <a:r>
              <a:rPr lang="en-US" dirty="0"/>
              <a:t>Caption</a:t>
            </a:r>
          </a:p>
        </p:txBody>
      </p:sp>
      <p:sp>
        <p:nvSpPr>
          <p:cNvPr id="4" name="Table Placeholder 3"/>
          <p:cNvSpPr>
            <a:spLocks noGrp="1"/>
          </p:cNvSpPr>
          <p:nvPr>
            <p:ph type="tbl" sz="quarter" idx="13"/>
          </p:nvPr>
        </p:nvSpPr>
        <p:spPr>
          <a:xfrm>
            <a:off x="3048000" y="1524000"/>
            <a:ext cx="5638800" cy="3733800"/>
          </a:xfrm>
        </p:spPr>
        <p:txBody>
          <a:bodyPr/>
          <a:lstStyle>
            <a:lvl1pPr marL="0" indent="0">
              <a:buNone/>
              <a:defRPr/>
            </a:lvl1pPr>
          </a:lstStyle>
          <a:p>
            <a:r>
              <a:rPr lang="en-US" dirty="0"/>
              <a:t>Click icon to add table</a:t>
            </a:r>
          </a:p>
        </p:txBody>
      </p:sp>
      <p:sp>
        <p:nvSpPr>
          <p:cNvPr id="2" name="Footer Placeholder 1"/>
          <p:cNvSpPr>
            <a:spLocks noGrp="1"/>
          </p:cNvSpPr>
          <p:nvPr>
            <p:ph type="ftr" sz="quarter" idx="14"/>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3488280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o Blue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fld id="{EB25A976-D368-4A7C-A42F-F9474EF49DA1}" type="slidenum">
              <a:rPr lang="en-US" smtClean="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3568" y="5881260"/>
            <a:ext cx="1219200" cy="869343"/>
          </a:xfrm>
          <a:prstGeom prst="rect">
            <a:avLst/>
          </a:prstGeom>
        </p:spPr>
      </p:pic>
    </p:spTree>
    <p:extLst>
      <p:ext uri="{BB962C8B-B14F-4D97-AF65-F5344CB8AC3E}">
        <p14:creationId xmlns:p14="http://schemas.microsoft.com/office/powerpoint/2010/main" val="202976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Rectangle 3"/>
          <p:cNvSpPr/>
          <p:nvPr userDrawn="1"/>
        </p:nvSpPr>
        <p:spPr>
          <a:xfrm>
            <a:off x="2057400" y="2842729"/>
            <a:ext cx="5029200" cy="2262671"/>
          </a:xfrm>
          <a:prstGeom prst="rect">
            <a:avLst/>
          </a:prstGeom>
        </p:spPr>
        <p:txBody>
          <a:bodyPr>
            <a:spAutoFit/>
          </a:bodyPr>
          <a:lstStyle/>
          <a:p>
            <a:pPr algn="ctr">
              <a:lnSpc>
                <a:spcPct val="150000"/>
              </a:lnSpc>
              <a:buFontTx/>
              <a:buNone/>
            </a:pPr>
            <a:r>
              <a:rPr lang="en-US" altLang="en-US" sz="1600" b="0" dirty="0"/>
              <a:t>10 Paragon Drive, Suite 1</a:t>
            </a:r>
          </a:p>
          <a:p>
            <a:pPr algn="ctr">
              <a:lnSpc>
                <a:spcPct val="150000"/>
              </a:lnSpc>
              <a:buFontTx/>
              <a:buNone/>
            </a:pPr>
            <a:r>
              <a:rPr lang="en-US" altLang="en-US" sz="1600" b="0" dirty="0"/>
              <a:t>Montvale, New Jersey </a:t>
            </a:r>
          </a:p>
          <a:p>
            <a:pPr algn="ctr">
              <a:lnSpc>
                <a:spcPct val="150000"/>
              </a:lnSpc>
              <a:buFontTx/>
              <a:buNone/>
            </a:pPr>
            <a:r>
              <a:rPr lang="en-US" altLang="en-US" sz="1600" b="0" dirty="0"/>
              <a:t>07645-1760</a:t>
            </a:r>
            <a:r>
              <a:rPr lang="en-US" altLang="en-US" sz="1600" b="0" baseline="0" dirty="0"/>
              <a:t>  </a:t>
            </a:r>
          </a:p>
          <a:p>
            <a:pPr algn="ctr">
              <a:lnSpc>
                <a:spcPct val="150000"/>
              </a:lnSpc>
              <a:buFontTx/>
              <a:buNone/>
            </a:pPr>
            <a:r>
              <a:rPr lang="en-US" altLang="en-US" sz="1600" b="0" baseline="0" dirty="0"/>
              <a:t> </a:t>
            </a:r>
            <a:r>
              <a:rPr lang="en-US" altLang="en-US" sz="1600" b="0" dirty="0"/>
              <a:t>U.S.A.</a:t>
            </a:r>
          </a:p>
          <a:p>
            <a:pPr algn="ctr">
              <a:lnSpc>
                <a:spcPct val="150000"/>
              </a:lnSpc>
              <a:buFontTx/>
              <a:buNone/>
            </a:pPr>
            <a:r>
              <a:rPr lang="en-US" altLang="en-US" sz="1600" b="0" dirty="0"/>
              <a:t>(800) 638-4427</a:t>
            </a:r>
          </a:p>
          <a:p>
            <a:pPr algn="ctr">
              <a:lnSpc>
                <a:spcPct val="150000"/>
              </a:lnSpc>
              <a:buFontTx/>
              <a:buNone/>
            </a:pPr>
            <a:r>
              <a:rPr lang="en-US" altLang="en-US" sz="1600" b="0" dirty="0"/>
              <a:t>(201) 573-9000</a:t>
            </a:r>
          </a:p>
        </p:txBody>
      </p:sp>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046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062216" y="5822703"/>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5758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38511"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_Full-Color_RGB.jp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2548953" y="1018396"/>
            <a:ext cx="4046095" cy="1343804"/>
          </a:xfrm>
          <a:prstGeom prst="rect">
            <a:avLst/>
          </a:prstGeom>
        </p:spPr>
      </p:pic>
    </p:spTree>
    <p:extLst>
      <p:ext uri="{BB962C8B-B14F-4D97-AF65-F5344CB8AC3E}">
        <p14:creationId xmlns:p14="http://schemas.microsoft.com/office/powerpoint/2010/main" val="4214747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SLIDE NO TEXT">
    <p:spTree>
      <p:nvGrpSpPr>
        <p:cNvPr id="1" name=""/>
        <p:cNvGrpSpPr/>
        <p:nvPr/>
      </p:nvGrpSpPr>
      <p:grpSpPr>
        <a:xfrm>
          <a:off x="0" y="0"/>
          <a:ext cx="0" cy="0"/>
          <a:chOff x="0" y="0"/>
          <a:chExt cx="0" cy="0"/>
        </a:xfrm>
      </p:grpSpPr>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046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062216" y="5822703"/>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5758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38511"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_Full-Color_RGB.jp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2548953" y="1018396"/>
            <a:ext cx="4046095" cy="1343804"/>
          </a:xfrm>
          <a:prstGeom prst="rect">
            <a:avLst/>
          </a:prstGeom>
        </p:spPr>
      </p:pic>
    </p:spTree>
    <p:extLst>
      <p:ext uri="{BB962C8B-B14F-4D97-AF65-F5344CB8AC3E}">
        <p14:creationId xmlns:p14="http://schemas.microsoft.com/office/powerpoint/2010/main" val="1553842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ransition Green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488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dirty="0">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112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D7317-6F56-4D22-985C-D8A3FB632D62}" type="slidenum">
              <a:rPr lang="en-US" smtClean="0"/>
              <a:t>‹#›</a:t>
            </a:fld>
            <a:endParaRPr lang="en-US"/>
          </a:p>
        </p:txBody>
      </p:sp>
    </p:spTree>
    <p:extLst>
      <p:ext uri="{BB962C8B-B14F-4D97-AF65-F5344CB8AC3E}">
        <p14:creationId xmlns:p14="http://schemas.microsoft.com/office/powerpoint/2010/main" val="395545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ransition Green 2">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BFD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3142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ransition Blue2">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19295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ransition Green 3">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73C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12323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ransition Blue3">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5B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34143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ransition Gray 1">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717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18214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ransition Gray 2">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918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37132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ransition Gray 3">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1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49679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0"/>
            <a:ext cx="8229600" cy="103909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842401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90" r:id="rId10"/>
    <p:sldLayoutId id="214748369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53568" y="5881260"/>
            <a:ext cx="1219200" cy="869343"/>
          </a:xfrm>
          <a:prstGeom prst="rect">
            <a:avLst/>
          </a:prstGeom>
        </p:spPr>
      </p:pic>
      <p:sp>
        <p:nvSpPr>
          <p:cNvPr id="10" name="Rectangle 9"/>
          <p:cNvSpPr/>
          <p:nvPr userDrawn="1"/>
        </p:nvSpPr>
        <p:spPr>
          <a:xfrm>
            <a:off x="-25924" y="15082"/>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3"/>
          </p:nvPr>
        </p:nvSpPr>
        <p:spPr>
          <a:xfrm>
            <a:off x="7239000" y="6324600"/>
            <a:ext cx="1447800" cy="381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EB25A976-D368-4A7C-A42F-F9474EF49DA1}" type="slidenum">
              <a:rPr lang="en-US" smtClean="0"/>
              <a:pPr/>
              <a:t>‹#›</a:t>
            </a:fld>
            <a:endParaRPr lang="en-US" dirty="0"/>
          </a:p>
        </p:txBody>
      </p:sp>
      <p:sp>
        <p:nvSpPr>
          <p:cNvPr id="2" name="Title Placeholder 1"/>
          <p:cNvSpPr>
            <a:spLocks noGrp="1"/>
          </p:cNvSpPr>
          <p:nvPr>
            <p:ph type="title"/>
          </p:nvPr>
        </p:nvSpPr>
        <p:spPr>
          <a:xfrm>
            <a:off x="457200" y="122238"/>
            <a:ext cx="8229600" cy="868362"/>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3607826851"/>
      </p:ext>
    </p:extLst>
  </p:cSld>
  <p:clrMap bg1="lt1" tx1="dk1" bg2="lt2" tx2="dk2" accent1="accent1" accent2="accent2" accent3="accent3" accent4="accent4" accent5="accent5" accent6="accent6" hlink="hlink" folHlink="folHlink"/>
  <p:sldLayoutIdLst>
    <p:sldLayoutId id="2147483679" r:id="rId1"/>
    <p:sldLayoutId id="2147483694"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1" r:id="rId12"/>
    <p:sldLayoutId id="2147483693" r:id="rId13"/>
    <p:sldLayoutId id="2147483692" r:id="rId14"/>
    <p:sldLayoutId id="2147483695" r:id="rId15"/>
    <p:sldLayoutId id="2147483697" r:id="rId16"/>
  </p:sldLayoutIdLst>
  <p:hf hdr="0" dt="0"/>
  <p:txStyles>
    <p:titleStyle>
      <a:lvl1pPr algn="l"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3200" kern="1200">
          <a:solidFill>
            <a:schemeClr val="tx1"/>
          </a:solidFill>
          <a:latin typeface="Arial" pitchFamily="34" charset="0"/>
          <a:ea typeface="+mn-ea"/>
          <a:cs typeface="Arial" pitchFamily="34" charset="0"/>
        </a:defRPr>
      </a:lvl1pPr>
      <a:lvl2pPr marL="914400" indent="-457200" algn="l" defTabSz="914400" rtl="0" eaLnBrk="1" latinLnBrk="0" hangingPunct="1">
        <a:spcBef>
          <a:spcPct val="20000"/>
        </a:spcBef>
        <a:buFont typeface="Wingdings" panose="05000000000000000000" pitchFamily="2" charset="2"/>
        <a:buChar char="§"/>
        <a:defRPr sz="2800" kern="1200">
          <a:solidFill>
            <a:schemeClr val="tx1"/>
          </a:solidFill>
          <a:latin typeface="Arial" pitchFamily="34" charset="0"/>
          <a:ea typeface="+mn-ea"/>
          <a:cs typeface="Arial" pitchFamily="34" charset="0"/>
        </a:defRPr>
      </a:lvl2pPr>
      <a:lvl3pPr marL="1257300" indent="-342900" algn="l" defTabSz="914400" rtl="0" eaLnBrk="1" latinLnBrk="0" hangingPunct="1">
        <a:spcBef>
          <a:spcPct val="20000"/>
        </a:spcBef>
        <a:buFont typeface="Wingdings" panose="05000000000000000000" pitchFamily="2" charset="2"/>
        <a:buChar char="§"/>
        <a:defRPr sz="2400" kern="1200">
          <a:solidFill>
            <a:schemeClr val="tx1"/>
          </a:solidFill>
          <a:latin typeface="Arial" pitchFamily="34" charset="0"/>
          <a:ea typeface="+mn-ea"/>
          <a:cs typeface="Arial" pitchFamily="34" charset="0"/>
        </a:defRPr>
      </a:lvl3pPr>
      <a:lvl4pPr marL="1714500" indent="-342900" algn="l" defTabSz="914400" rtl="0" eaLnBrk="1" latinLnBrk="0" hangingPunct="1">
        <a:spcBef>
          <a:spcPct val="20000"/>
        </a:spcBef>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2171700" indent="-342900" algn="l" defTabSz="914400" rtl="0" eaLnBrk="1" latinLnBrk="0" hangingPunct="1">
        <a:spcBef>
          <a:spcPct val="20000"/>
        </a:spcBef>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hyperlink" Target="https://www.dropbox.com/s/18jyhyp4yldq8jv/Humans%20Need%20Not%20Apply.mp4?dl=0"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hyperlink" Target="http://bit.ly/2odcUgD"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1.xml"/><Relationship Id="rId1" Type="http://schemas.openxmlformats.org/officeDocument/2006/relationships/tags" Target="../tags/tag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s://www.weforum.org/agenda/2016/01/the-10-skills-you-need-to-thrive-in-the-fourth-industrial-revoluti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6.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4.xml"/><Relationship Id="rId1" Type="http://schemas.openxmlformats.org/officeDocument/2006/relationships/tags" Target="../tags/tag15.xml"/><Relationship Id="rId6" Type="http://schemas.openxmlformats.org/officeDocument/2006/relationships/image" Target="../media/image51.png"/><Relationship Id="rId5" Type="http://schemas.openxmlformats.org/officeDocument/2006/relationships/hyperlink" Target="mailto:Rlawson@imanet.org" TargetMode="Externa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21215" y="0"/>
            <a:ext cx="9122785" cy="46423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rot="10800000">
            <a:off x="0" y="2245244"/>
            <a:ext cx="9144000" cy="2432536"/>
          </a:xfrm>
          <a:prstGeom prst="rect">
            <a:avLst/>
          </a:prstGeom>
          <a:gradFill flip="none" rotWithShape="1">
            <a:gsLst>
              <a:gs pos="0">
                <a:schemeClr val="bg1"/>
              </a:gs>
              <a:gs pos="50000">
                <a:schemeClr val="bg1">
                  <a:alpha val="74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498667" y="1003905"/>
            <a:ext cx="184666" cy="369332"/>
          </a:xfrm>
          <a:prstGeom prst="rect">
            <a:avLst/>
          </a:prstGeom>
          <a:noFill/>
        </p:spPr>
        <p:txBody>
          <a:bodyPr wrap="none" rtlCol="0">
            <a:spAutoFit/>
          </a:bodyPr>
          <a:lstStyle/>
          <a:p>
            <a:endParaRPr lang="en-US" dirty="0"/>
          </a:p>
        </p:txBody>
      </p:sp>
      <p:pic>
        <p:nvPicPr>
          <p:cNvPr id="9" name="Picture 8" descr="IMA_Full-Color_RGB.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00" y="5791200"/>
            <a:ext cx="3039891" cy="1009620"/>
          </a:xfrm>
          <a:prstGeom prst="rect">
            <a:avLst/>
          </a:prstGeom>
        </p:spPr>
      </p:pic>
      <p:sp>
        <p:nvSpPr>
          <p:cNvPr id="3" name="TextBox 2"/>
          <p:cNvSpPr txBox="1"/>
          <p:nvPr/>
        </p:nvSpPr>
        <p:spPr>
          <a:xfrm>
            <a:off x="2667001" y="5415825"/>
            <a:ext cx="6096000" cy="1323439"/>
          </a:xfrm>
          <a:prstGeom prst="rect">
            <a:avLst/>
          </a:prstGeom>
          <a:noFill/>
        </p:spPr>
        <p:txBody>
          <a:bodyPr wrap="square" rtlCol="0">
            <a:spAutoFit/>
          </a:bodyPr>
          <a:lstStyle/>
          <a:p>
            <a:pPr algn="r"/>
            <a:r>
              <a:rPr lang="en-US" sz="1600" b="1" dirty="0">
                <a:solidFill>
                  <a:srgbClr val="000000"/>
                </a:solidFill>
              </a:rPr>
              <a:t>Raef Lawson, PhD, CFA, CMA, CSCA, CPA, CAE</a:t>
            </a:r>
          </a:p>
          <a:p>
            <a:pPr algn="r"/>
            <a:r>
              <a:rPr lang="en-US" sz="1600" b="1" dirty="0">
                <a:solidFill>
                  <a:srgbClr val="000000"/>
                </a:solidFill>
              </a:rPr>
              <a:t>Vice President-Research &amp; Policy, Professor-in-Residence</a:t>
            </a:r>
          </a:p>
          <a:p>
            <a:pPr algn="r"/>
            <a:endParaRPr lang="en-US" sz="1600" b="1" dirty="0">
              <a:solidFill>
                <a:srgbClr val="000000"/>
              </a:solidFill>
            </a:endParaRPr>
          </a:p>
          <a:p>
            <a:pPr algn="r"/>
            <a:r>
              <a:rPr lang="en-US" sz="1600" b="1" dirty="0">
                <a:solidFill>
                  <a:schemeClr val="accent1"/>
                </a:solidFill>
              </a:rPr>
              <a:t>Accounting Educator Conference </a:t>
            </a:r>
          </a:p>
          <a:p>
            <a:pPr algn="r"/>
            <a:r>
              <a:rPr lang="en-US" sz="1600" b="1" dirty="0">
                <a:solidFill>
                  <a:srgbClr val="000000"/>
                </a:solidFill>
              </a:rPr>
              <a:t>Kansas City, MO	March 1, 2019</a:t>
            </a:r>
          </a:p>
        </p:txBody>
      </p:sp>
      <p:sp>
        <p:nvSpPr>
          <p:cNvPr id="13" name="Title 4"/>
          <p:cNvSpPr txBox="1">
            <a:spLocks/>
          </p:cNvSpPr>
          <p:nvPr/>
        </p:nvSpPr>
        <p:spPr>
          <a:xfrm>
            <a:off x="457200" y="3200400"/>
            <a:ext cx="8229600" cy="234037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baseline="0">
                <a:solidFill>
                  <a:schemeClr val="accent1"/>
                </a:solidFill>
                <a:latin typeface="Arial" pitchFamily="34" charset="0"/>
                <a:ea typeface="+mj-ea"/>
                <a:cs typeface="Arial" pitchFamily="34" charset="0"/>
              </a:defRPr>
            </a:lvl1pPr>
          </a:lstStyle>
          <a:p>
            <a:r>
              <a:rPr lang="en-US" sz="3600" dirty="0"/>
              <a:t>Preparing for the Digital Age: Accountants’ Evolving Role and Changing Competencies</a:t>
            </a:r>
          </a:p>
        </p:txBody>
      </p:sp>
    </p:spTree>
    <p:custDataLst>
      <p:tags r:id="rId1"/>
    </p:custDataLst>
    <p:extLst>
      <p:ext uri="{BB962C8B-B14F-4D97-AF65-F5344CB8AC3E}">
        <p14:creationId xmlns:p14="http://schemas.microsoft.com/office/powerpoint/2010/main" val="329991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4141788"/>
            <a:ext cx="8229600" cy="811212"/>
          </a:xfrm>
        </p:spPr>
        <p:txBody>
          <a:bodyPr/>
          <a:lstStyle/>
          <a:p>
            <a:endParaRPr lang="en-US" altLang="en-US" dirty="0"/>
          </a:p>
        </p:txBody>
      </p:sp>
      <p:pic>
        <p:nvPicPr>
          <p:cNvPr id="55299" name="Picture 2" descr="BLANK-BLU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descr="HumansNeedNotApply.png">
            <a:hlinkClick r:id="rId5"/>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612775"/>
            <a:ext cx="91440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4"/>
          <p:cNvSpPr txBox="1">
            <a:spLocks noChangeArrowheads="1"/>
          </p:cNvSpPr>
          <p:nvPr/>
        </p:nvSpPr>
        <p:spPr bwMode="auto">
          <a:xfrm>
            <a:off x="3001963" y="5992813"/>
            <a:ext cx="315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dirty="0">
                <a:solidFill>
                  <a:schemeClr val="bg1"/>
                </a:solidFill>
                <a:hlinkClick r:id="rId5"/>
              </a:rPr>
              <a:t>CLICK HERE TO VIEW</a:t>
            </a:r>
            <a:endParaRPr lang="en-US" altLang="en-US" dirty="0">
              <a:solidFill>
                <a:schemeClr val="bg1"/>
              </a:solidFill>
            </a:endParaRPr>
          </a:p>
        </p:txBody>
      </p:sp>
      <p:sp>
        <p:nvSpPr>
          <p:cNvPr id="2" name="TextBox 1">
            <a:extLst>
              <a:ext uri="{FF2B5EF4-FFF2-40B4-BE49-F238E27FC236}">
                <a16:creationId xmlns:a16="http://schemas.microsoft.com/office/drawing/2014/main" id="{C00E9DDF-A231-4B97-B3E5-560EC9DE0078}"/>
              </a:ext>
            </a:extLst>
          </p:cNvPr>
          <p:cNvSpPr txBox="1"/>
          <p:nvPr/>
        </p:nvSpPr>
        <p:spPr>
          <a:xfrm>
            <a:off x="125506" y="6541412"/>
            <a:ext cx="3733800" cy="215444"/>
          </a:xfrm>
          <a:prstGeom prst="rect">
            <a:avLst/>
          </a:prstGeom>
          <a:noFill/>
        </p:spPr>
        <p:txBody>
          <a:bodyPr wrap="square" rtlCol="0">
            <a:spAutoFit/>
          </a:bodyPr>
          <a:lstStyle/>
          <a:p>
            <a:r>
              <a:rPr lang="en-US" sz="800" dirty="0"/>
              <a:t>Source: CGP Grey, August 2014</a:t>
            </a:r>
          </a:p>
        </p:txBody>
      </p:sp>
    </p:spTree>
    <p:custDataLst>
      <p:tags r:id="rId1"/>
    </p:custDataLst>
    <p:extLst>
      <p:ext uri="{BB962C8B-B14F-4D97-AF65-F5344CB8AC3E}">
        <p14:creationId xmlns:p14="http://schemas.microsoft.com/office/powerpoint/2010/main" val="299897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572000"/>
            <a:ext cx="8305800" cy="1066800"/>
          </a:xfrm>
        </p:spPr>
        <p:txBody>
          <a:bodyPr>
            <a:noAutofit/>
          </a:bodyPr>
          <a:lstStyle/>
          <a:p>
            <a:r>
              <a:rPr lang="en-US" b="1" dirty="0"/>
              <a:t>The Changing Role of Accountants</a:t>
            </a:r>
          </a:p>
        </p:txBody>
      </p:sp>
      <p:pic>
        <p:nvPicPr>
          <p:cNvPr id="3" name="Picture 3" descr="Robot-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22900" y="558867"/>
            <a:ext cx="29591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3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2" presetClass="emph" presetSubtype="0" fill="hold" nodeType="afterEffect">
                                  <p:stCondLst>
                                    <p:cond delay="0"/>
                                  </p:stCondLst>
                                  <p:childTnLst>
                                    <p:animRot by="120000">
                                      <p:cBhvr>
                                        <p:cTn id="11" dur="50" fill="hold">
                                          <p:stCondLst>
                                            <p:cond delay="0"/>
                                          </p:stCondLst>
                                        </p:cTn>
                                        <p:tgtEl>
                                          <p:spTgt spid="3"/>
                                        </p:tgtEl>
                                        <p:attrNameLst>
                                          <p:attrName>r</p:attrName>
                                        </p:attrNameLst>
                                      </p:cBhvr>
                                    </p:animRot>
                                    <p:animRot by="-240000">
                                      <p:cBhvr>
                                        <p:cTn id="12" dur="100" fill="hold">
                                          <p:stCondLst>
                                            <p:cond delay="100"/>
                                          </p:stCondLst>
                                        </p:cTn>
                                        <p:tgtEl>
                                          <p:spTgt spid="3"/>
                                        </p:tgtEl>
                                        <p:attrNameLst>
                                          <p:attrName>r</p:attrName>
                                        </p:attrNameLst>
                                      </p:cBhvr>
                                    </p:animRot>
                                    <p:animRot by="240000">
                                      <p:cBhvr>
                                        <p:cTn id="13" dur="100" fill="hold">
                                          <p:stCondLst>
                                            <p:cond delay="200"/>
                                          </p:stCondLst>
                                        </p:cTn>
                                        <p:tgtEl>
                                          <p:spTgt spid="3"/>
                                        </p:tgtEl>
                                        <p:attrNameLst>
                                          <p:attrName>r</p:attrName>
                                        </p:attrNameLst>
                                      </p:cBhvr>
                                    </p:animRot>
                                    <p:animRot by="-240000">
                                      <p:cBhvr>
                                        <p:cTn id="14" dur="100" fill="hold">
                                          <p:stCondLst>
                                            <p:cond delay="300"/>
                                          </p:stCondLst>
                                        </p:cTn>
                                        <p:tgtEl>
                                          <p:spTgt spid="3"/>
                                        </p:tgtEl>
                                        <p:attrNameLst>
                                          <p:attrName>r</p:attrName>
                                        </p:attrNameLst>
                                      </p:cBhvr>
                                    </p:animRot>
                                    <p:animRot by="120000">
                                      <p:cBhvr>
                                        <p:cTn id="15" dur="100" fill="hold">
                                          <p:stCondLst>
                                            <p:cond delay="400"/>
                                          </p:stCondLst>
                                        </p:cTn>
                                        <p:tgtEl>
                                          <p:spTgt spid="3"/>
                                        </p:tgtEl>
                                        <p:attrNameLst>
                                          <p:attrName>r</p:attrName>
                                        </p:attrNameLst>
                                      </p:cBhvr>
                                    </p:animRot>
                                  </p:childTnLst>
                                </p:cTn>
                              </p:par>
                            </p:childTnLst>
                          </p:cTn>
                        </p:par>
                        <p:par>
                          <p:cTn id="16" fill="hold">
                            <p:stCondLst>
                              <p:cond delay="1500"/>
                            </p:stCondLst>
                            <p:childTnLst>
                              <p:par>
                                <p:cTn id="17" presetID="2" presetClass="exit" presetSubtype="8" fill="hold" nodeType="afterEffect">
                                  <p:stCondLst>
                                    <p:cond delay="0"/>
                                  </p:stCondLst>
                                  <p:childTnLst>
                                    <p:anim calcmode="lin" valueType="num">
                                      <p:cBhvr additive="base">
                                        <p:cTn id="18" dur="2000"/>
                                        <p:tgtEl>
                                          <p:spTgt spid="3"/>
                                        </p:tgtEl>
                                        <p:attrNameLst>
                                          <p:attrName>ppt_x</p:attrName>
                                        </p:attrNameLst>
                                      </p:cBhvr>
                                      <p:tavLst>
                                        <p:tav tm="0">
                                          <p:val>
                                            <p:strVal val="ppt_x"/>
                                          </p:val>
                                        </p:tav>
                                        <p:tav tm="100000">
                                          <p:val>
                                            <p:strVal val="0-ppt_w/2"/>
                                          </p:val>
                                        </p:tav>
                                      </p:tavLst>
                                    </p:anim>
                                    <p:anim calcmode="lin" valueType="num">
                                      <p:cBhvr additive="base">
                                        <p:cTn id="19" dur="2000"/>
                                        <p:tgtEl>
                                          <p:spTgt spid="3"/>
                                        </p:tgtEl>
                                        <p:attrNameLst>
                                          <p:attrName>ppt_y</p:attrName>
                                        </p:attrNameLst>
                                      </p:cBhvr>
                                      <p:tavLst>
                                        <p:tav tm="0">
                                          <p:val>
                                            <p:strVal val="ppt_y"/>
                                          </p:val>
                                        </p:tav>
                                        <p:tav tm="100000">
                                          <p:val>
                                            <p:strVal val="ppt_y"/>
                                          </p:val>
                                        </p:tav>
                                      </p:tavLst>
                                    </p:anim>
                                    <p:set>
                                      <p:cBhvr>
                                        <p:cTn id="2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What Does the Future Hold? </a:t>
            </a:r>
          </a:p>
        </p:txBody>
      </p:sp>
      <p:sp>
        <p:nvSpPr>
          <p:cNvPr id="3" name="Footer Placeholder 2"/>
          <p:cNvSpPr>
            <a:spLocks noGrp="1"/>
          </p:cNvSpPr>
          <p:nvPr>
            <p:ph type="ftr" sz="quarter" idx="10"/>
          </p:nvPr>
        </p:nvSpPr>
        <p:spPr/>
        <p:txBody>
          <a:bodyPr/>
          <a:lstStyle/>
          <a:p>
            <a:fld id="{EB25A976-D368-4A7C-A42F-F9474EF49DA1}" type="slidenum">
              <a:rPr lang="en-US" smtClean="0"/>
              <a:pPr/>
              <a:t>12</a:t>
            </a:fld>
            <a:endParaRPr lang="en-US" dirty="0"/>
          </a:p>
        </p:txBody>
      </p:sp>
      <p:sp>
        <p:nvSpPr>
          <p:cNvPr id="5" name="TextBox 4">
            <a:extLst>
              <a:ext uri="{FF2B5EF4-FFF2-40B4-BE49-F238E27FC236}">
                <a16:creationId xmlns:a16="http://schemas.microsoft.com/office/drawing/2014/main" id="{B083FECB-DC42-4220-A3B5-DD4585D7F1A9}"/>
              </a:ext>
            </a:extLst>
          </p:cNvPr>
          <p:cNvSpPr txBox="1"/>
          <p:nvPr/>
        </p:nvSpPr>
        <p:spPr>
          <a:xfrm>
            <a:off x="4366758" y="2541481"/>
            <a:ext cx="4327662" cy="307777"/>
          </a:xfrm>
          <a:prstGeom prst="rect">
            <a:avLst/>
          </a:prstGeom>
          <a:noFill/>
        </p:spPr>
        <p:txBody>
          <a:bodyPr wrap="square" rtlCol="0">
            <a:spAutoFit/>
          </a:bodyPr>
          <a:lstStyle/>
          <a:p>
            <a:pPr algn="r"/>
            <a:r>
              <a:rPr lang="en-US" sz="1400" i="1" dirty="0"/>
              <a:t>Accounting Today, November 2018</a:t>
            </a:r>
          </a:p>
        </p:txBody>
      </p:sp>
      <p:pic>
        <p:nvPicPr>
          <p:cNvPr id="4" name="Picture 3">
            <a:extLst>
              <a:ext uri="{FF2B5EF4-FFF2-40B4-BE49-F238E27FC236}">
                <a16:creationId xmlns:a16="http://schemas.microsoft.com/office/drawing/2014/main" id="{8AD08459-1AD0-41C0-A804-00A1060F6F2E}"/>
              </a:ext>
            </a:extLst>
          </p:cNvPr>
          <p:cNvPicPr>
            <a:picLocks noChangeAspect="1"/>
          </p:cNvPicPr>
          <p:nvPr/>
        </p:nvPicPr>
        <p:blipFill>
          <a:blip r:embed="rId3"/>
          <a:stretch>
            <a:fillRect/>
          </a:stretch>
        </p:blipFill>
        <p:spPr>
          <a:xfrm>
            <a:off x="0" y="994530"/>
            <a:ext cx="9144000" cy="1612752"/>
          </a:xfrm>
          <a:prstGeom prst="rect">
            <a:avLst/>
          </a:prstGeom>
        </p:spPr>
      </p:pic>
      <p:pic>
        <p:nvPicPr>
          <p:cNvPr id="7" name="Picture 6">
            <a:extLst>
              <a:ext uri="{FF2B5EF4-FFF2-40B4-BE49-F238E27FC236}">
                <a16:creationId xmlns:a16="http://schemas.microsoft.com/office/drawing/2014/main" id="{49C95BB5-6413-4E3F-B42A-27B074FC7CC6}"/>
              </a:ext>
            </a:extLst>
          </p:cNvPr>
          <p:cNvPicPr>
            <a:picLocks noChangeAspect="1"/>
          </p:cNvPicPr>
          <p:nvPr/>
        </p:nvPicPr>
        <p:blipFill>
          <a:blip r:embed="rId4"/>
          <a:stretch>
            <a:fillRect/>
          </a:stretch>
        </p:blipFill>
        <p:spPr>
          <a:xfrm>
            <a:off x="0" y="2837828"/>
            <a:ext cx="9144000" cy="1090246"/>
          </a:xfrm>
          <a:prstGeom prst="rect">
            <a:avLst/>
          </a:prstGeom>
        </p:spPr>
      </p:pic>
      <p:sp>
        <p:nvSpPr>
          <p:cNvPr id="8" name="TextBox 7">
            <a:extLst>
              <a:ext uri="{FF2B5EF4-FFF2-40B4-BE49-F238E27FC236}">
                <a16:creationId xmlns:a16="http://schemas.microsoft.com/office/drawing/2014/main" id="{0C585161-3FDB-4943-BE59-42B2D6BF8E27}"/>
              </a:ext>
            </a:extLst>
          </p:cNvPr>
          <p:cNvSpPr txBox="1"/>
          <p:nvPr/>
        </p:nvSpPr>
        <p:spPr>
          <a:xfrm>
            <a:off x="3352800" y="3733800"/>
            <a:ext cx="5341620" cy="307777"/>
          </a:xfrm>
          <a:prstGeom prst="rect">
            <a:avLst/>
          </a:prstGeom>
          <a:noFill/>
        </p:spPr>
        <p:txBody>
          <a:bodyPr wrap="square" rtlCol="0">
            <a:spAutoFit/>
          </a:bodyPr>
          <a:lstStyle/>
          <a:p>
            <a:pPr algn="r"/>
            <a:r>
              <a:rPr lang="en-US" sz="1400" i="1" dirty="0"/>
              <a:t>The Wall Street Journal, September 2018</a:t>
            </a:r>
          </a:p>
        </p:txBody>
      </p:sp>
      <p:pic>
        <p:nvPicPr>
          <p:cNvPr id="12" name="Picture 11">
            <a:extLst>
              <a:ext uri="{FF2B5EF4-FFF2-40B4-BE49-F238E27FC236}">
                <a16:creationId xmlns:a16="http://schemas.microsoft.com/office/drawing/2014/main" id="{5A13858B-EE07-471D-B9E9-E44AB0C32FDF}"/>
              </a:ext>
            </a:extLst>
          </p:cNvPr>
          <p:cNvPicPr>
            <a:picLocks noChangeAspect="1"/>
          </p:cNvPicPr>
          <p:nvPr/>
        </p:nvPicPr>
        <p:blipFill>
          <a:blip r:embed="rId5"/>
          <a:stretch>
            <a:fillRect/>
          </a:stretch>
        </p:blipFill>
        <p:spPr>
          <a:xfrm>
            <a:off x="76200" y="4067625"/>
            <a:ext cx="9029700" cy="1419225"/>
          </a:xfrm>
          <a:prstGeom prst="rect">
            <a:avLst/>
          </a:prstGeom>
        </p:spPr>
      </p:pic>
      <p:sp>
        <p:nvSpPr>
          <p:cNvPr id="14" name="TextBox 13">
            <a:extLst>
              <a:ext uri="{FF2B5EF4-FFF2-40B4-BE49-F238E27FC236}">
                <a16:creationId xmlns:a16="http://schemas.microsoft.com/office/drawing/2014/main" id="{AD02A79B-CB57-4071-B7D9-CFC15F5912B7}"/>
              </a:ext>
            </a:extLst>
          </p:cNvPr>
          <p:cNvSpPr txBox="1"/>
          <p:nvPr/>
        </p:nvSpPr>
        <p:spPr>
          <a:xfrm>
            <a:off x="4366758" y="5626401"/>
            <a:ext cx="4579620" cy="369332"/>
          </a:xfrm>
          <a:prstGeom prst="rect">
            <a:avLst/>
          </a:prstGeom>
          <a:noFill/>
        </p:spPr>
        <p:txBody>
          <a:bodyPr wrap="square" rtlCol="0">
            <a:spAutoFit/>
          </a:bodyPr>
          <a:lstStyle/>
          <a:p>
            <a:pPr algn="r"/>
            <a:r>
              <a:rPr lang="en-US" dirty="0"/>
              <a:t>	</a:t>
            </a:r>
            <a:r>
              <a:rPr lang="en-US" sz="1400" i="1" dirty="0"/>
              <a:t>CPA Trendlines, December 2018</a:t>
            </a:r>
          </a:p>
        </p:txBody>
      </p:sp>
    </p:spTree>
    <p:custDataLst>
      <p:tags r:id="rId1"/>
    </p:custDataLst>
    <p:extLst>
      <p:ext uri="{BB962C8B-B14F-4D97-AF65-F5344CB8AC3E}">
        <p14:creationId xmlns:p14="http://schemas.microsoft.com/office/powerpoint/2010/main" val="265992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889634-BD85-45AA-B8F4-02BDDF1F0985}"/>
              </a:ext>
            </a:extLst>
          </p:cNvPr>
          <p:cNvSpPr>
            <a:spLocks noGrp="1"/>
          </p:cNvSpPr>
          <p:nvPr>
            <p:ph type="ftr" sz="quarter" idx="12"/>
          </p:nvPr>
        </p:nvSpPr>
        <p:spPr/>
        <p:txBody>
          <a:bodyPr/>
          <a:lstStyle/>
          <a:p>
            <a:fld id="{EB25A976-D368-4A7C-A42F-F9474EF49DA1}" type="slidenum">
              <a:rPr lang="en-US" smtClean="0"/>
              <a:pPr/>
              <a:t>13</a:t>
            </a:fld>
            <a:endParaRPr lang="en-US" dirty="0"/>
          </a:p>
        </p:txBody>
      </p:sp>
      <p:sp>
        <p:nvSpPr>
          <p:cNvPr id="5" name="Rectangle 1">
            <a:extLst>
              <a:ext uri="{FF2B5EF4-FFF2-40B4-BE49-F238E27FC236}">
                <a16:creationId xmlns:a16="http://schemas.microsoft.com/office/drawing/2014/main" id="{55F99044-8790-41FB-8EEC-8915B9425126}"/>
              </a:ext>
            </a:extLst>
          </p:cNvPr>
          <p:cNvSpPr>
            <a:spLocks noChangeArrowheads="1"/>
          </p:cNvSpPr>
          <p:nvPr/>
        </p:nvSpPr>
        <p:spPr bwMode="auto">
          <a:xfrm>
            <a:off x="457200" y="1524000"/>
            <a:ext cx="8210550"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mn-lt"/>
              </a:rPr>
              <a:t>Both the accounting and auditing functions are experiencing a major wave of automation that most likely will result in substantive reduction of staff</a:t>
            </a:r>
            <a:r>
              <a:rPr kumimoji="0" lang="en-US" altLang="en-US" sz="2600" b="0" i="0" u="none" strike="noStrike" cap="none" normalizeH="0" baseline="0" dirty="0">
                <a:ln>
                  <a:noFill/>
                </a:ln>
                <a:solidFill>
                  <a:srgbClr val="333333"/>
                </a:solidFill>
                <a:effectLst/>
                <a:latin typeface="+mn-lt"/>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mn-lt"/>
              </a:rPr>
              <a:t>Li Zhang, Duo Pei, and Miklos A. </a:t>
            </a:r>
            <a:r>
              <a:rPr kumimoji="0" lang="en-US" altLang="en-US" sz="1400" b="0" i="0" u="none" strike="noStrike" cap="none" normalizeH="0" baseline="0" dirty="0" err="1">
                <a:ln>
                  <a:noFill/>
                </a:ln>
                <a:solidFill>
                  <a:srgbClr val="333333"/>
                </a:solidFill>
                <a:effectLst/>
                <a:latin typeface="+mn-lt"/>
              </a:rPr>
              <a:t>Vasarhelyi</a:t>
            </a:r>
            <a:r>
              <a:rPr kumimoji="0" lang="en-US" altLang="en-US" sz="1400" b="0" i="0" u="none" strike="noStrike" cap="none" normalizeH="0" baseline="0" dirty="0">
                <a:ln>
                  <a:noFill/>
                </a:ln>
                <a:solidFill>
                  <a:srgbClr val="333333"/>
                </a:solidFill>
                <a:effectLst/>
                <a:latin typeface="+mn-lt"/>
              </a:rPr>
              <a:t>, “Toward a New Business Reporting Model,” </a:t>
            </a:r>
            <a:r>
              <a:rPr kumimoji="0" lang="en-US" altLang="en-US" sz="1400" b="0" i="1" u="none" strike="noStrike" cap="none" normalizeH="0" baseline="0" dirty="0">
                <a:ln>
                  <a:noFill/>
                </a:ln>
                <a:solidFill>
                  <a:srgbClr val="333333"/>
                </a:solidFill>
                <a:effectLst/>
                <a:latin typeface="+mn-lt"/>
              </a:rPr>
              <a:t>Journal of Emerging Technologies in Accounting,</a:t>
            </a:r>
            <a:r>
              <a:rPr kumimoji="0" lang="en-US" altLang="en-US" sz="1400" b="0" i="0" u="none" strike="noStrike" cap="none" normalizeH="0" baseline="0" dirty="0">
                <a:ln>
                  <a:noFill/>
                </a:ln>
                <a:solidFill>
                  <a:srgbClr val="333333"/>
                </a:solidFill>
                <a:effectLst/>
                <a:latin typeface="+mn-lt"/>
              </a:rPr>
              <a:t> Fall 2017, </a:t>
            </a:r>
            <a:r>
              <a:rPr kumimoji="0" lang="en-US" altLang="en-US" sz="1400" b="1" i="0" u="none" strike="noStrike" cap="none" normalizeH="0" baseline="0" dirty="0">
                <a:ln>
                  <a:noFill/>
                </a:ln>
                <a:solidFill>
                  <a:srgbClr val="298DD2"/>
                </a:solidFill>
                <a:effectLst/>
                <a:latin typeface="+mn-lt"/>
                <a:hlinkClick r:id="rId2"/>
              </a:rPr>
              <a:t>http://bit.ly/2odcUgD</a:t>
            </a:r>
            <a:endParaRPr kumimoji="0" lang="en-US" altLang="en-US" sz="1400" b="1" i="0" u="none" strike="noStrike" cap="none" normalizeH="0" baseline="0" dirty="0">
              <a:ln>
                <a:noFill/>
              </a:ln>
              <a:solidFill>
                <a:srgbClr val="298DD2"/>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333333"/>
              </a:solidFill>
              <a:effectLst/>
              <a:latin typeface="+mn-lt"/>
            </a:endParaRPr>
          </a:p>
        </p:txBody>
      </p:sp>
      <p:sp>
        <p:nvSpPr>
          <p:cNvPr id="7" name="Title 1">
            <a:extLst>
              <a:ext uri="{FF2B5EF4-FFF2-40B4-BE49-F238E27FC236}">
                <a16:creationId xmlns:a16="http://schemas.microsoft.com/office/drawing/2014/main" id="{5D4F12E1-5239-49C1-86F1-34D849CB7836}"/>
              </a:ext>
            </a:extLst>
          </p:cNvPr>
          <p:cNvSpPr>
            <a:spLocks noGrp="1"/>
          </p:cNvSpPr>
          <p:nvPr>
            <p:ph type="title"/>
          </p:nvPr>
        </p:nvSpPr>
        <p:spPr>
          <a:xfrm>
            <a:off x="457200" y="122238"/>
            <a:ext cx="8229600" cy="868362"/>
          </a:xfrm>
        </p:spPr>
        <p:txBody>
          <a:bodyPr>
            <a:normAutofit/>
          </a:bodyPr>
          <a:lstStyle/>
          <a:p>
            <a:r>
              <a:rPr lang="en-US" dirty="0"/>
              <a:t>It’s Crunch Time for Accounting</a:t>
            </a:r>
          </a:p>
        </p:txBody>
      </p:sp>
    </p:spTree>
    <p:extLst>
      <p:ext uri="{BB962C8B-B14F-4D97-AF65-F5344CB8AC3E}">
        <p14:creationId xmlns:p14="http://schemas.microsoft.com/office/powerpoint/2010/main" val="203418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1C47AE-2F97-4E8F-BFB8-4E8BEC81C5B8}"/>
              </a:ext>
            </a:extLst>
          </p:cNvPr>
          <p:cNvPicPr>
            <a:picLocks noGrp="1" noChangeAspect="1"/>
          </p:cNvPicPr>
          <p:nvPr>
            <p:ph idx="1"/>
          </p:nvPr>
        </p:nvPicPr>
        <p:blipFill>
          <a:blip r:embed="rId3"/>
          <a:stretch>
            <a:fillRect/>
          </a:stretch>
        </p:blipFill>
        <p:spPr>
          <a:xfrm>
            <a:off x="1600200" y="1190579"/>
            <a:ext cx="6816336" cy="5577840"/>
          </a:xfrm>
          <a:prstGeom prst="rect">
            <a:avLst/>
          </a:prstGeom>
        </p:spPr>
      </p:pic>
      <p:sp>
        <p:nvSpPr>
          <p:cNvPr id="3" name="Title 2">
            <a:extLst>
              <a:ext uri="{FF2B5EF4-FFF2-40B4-BE49-F238E27FC236}">
                <a16:creationId xmlns:a16="http://schemas.microsoft.com/office/drawing/2014/main" id="{3651F6CC-BFA3-4F45-9E9B-B7019EE362D6}"/>
              </a:ext>
            </a:extLst>
          </p:cNvPr>
          <p:cNvSpPr>
            <a:spLocks noGrp="1"/>
          </p:cNvSpPr>
          <p:nvPr>
            <p:ph type="title"/>
          </p:nvPr>
        </p:nvSpPr>
        <p:spPr/>
        <p:txBody>
          <a:bodyPr>
            <a:normAutofit fontScale="90000"/>
          </a:bodyPr>
          <a:lstStyle/>
          <a:p>
            <a:r>
              <a:rPr lang="en-US" dirty="0"/>
              <a:t>Transactional Activities Most Automatable</a:t>
            </a:r>
          </a:p>
        </p:txBody>
      </p:sp>
      <p:sp>
        <p:nvSpPr>
          <p:cNvPr id="4" name="Footer Placeholder 3">
            <a:extLst>
              <a:ext uri="{FF2B5EF4-FFF2-40B4-BE49-F238E27FC236}">
                <a16:creationId xmlns:a16="http://schemas.microsoft.com/office/drawing/2014/main" id="{35EC94F1-AD33-43A2-B1B2-9816F117D7F5}"/>
              </a:ext>
            </a:extLst>
          </p:cNvPr>
          <p:cNvSpPr>
            <a:spLocks noGrp="1"/>
          </p:cNvSpPr>
          <p:nvPr>
            <p:ph type="ftr" sz="quarter" idx="11"/>
          </p:nvPr>
        </p:nvSpPr>
        <p:spPr/>
        <p:txBody>
          <a:bodyPr/>
          <a:lstStyle/>
          <a:p>
            <a:fld id="{EB25A976-D368-4A7C-A42F-F9474EF49DA1}" type="slidenum">
              <a:rPr lang="en-US" smtClean="0"/>
              <a:pPr/>
              <a:t>14</a:t>
            </a:fld>
            <a:endParaRPr lang="en-US" dirty="0"/>
          </a:p>
        </p:txBody>
      </p:sp>
    </p:spTree>
    <p:extLst>
      <p:ext uri="{BB962C8B-B14F-4D97-AF65-F5344CB8AC3E}">
        <p14:creationId xmlns:p14="http://schemas.microsoft.com/office/powerpoint/2010/main" val="37628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6D2F-4211-4CC2-B851-C3B002DCE862}"/>
              </a:ext>
            </a:extLst>
          </p:cNvPr>
          <p:cNvSpPr>
            <a:spLocks noGrp="1"/>
          </p:cNvSpPr>
          <p:nvPr>
            <p:ph type="title"/>
          </p:nvPr>
        </p:nvSpPr>
        <p:spPr/>
        <p:txBody>
          <a:bodyPr/>
          <a:lstStyle/>
          <a:p>
            <a:r>
              <a:rPr lang="en-US" dirty="0"/>
              <a:t>The CFO Team of the Past </a:t>
            </a:r>
          </a:p>
        </p:txBody>
      </p:sp>
      <p:sp>
        <p:nvSpPr>
          <p:cNvPr id="3" name="Footer Placeholder 2">
            <a:extLst>
              <a:ext uri="{FF2B5EF4-FFF2-40B4-BE49-F238E27FC236}">
                <a16:creationId xmlns:a16="http://schemas.microsoft.com/office/drawing/2014/main" id="{F4D9B3D1-D1D9-4DF0-A7CA-25326F3EF2A0}"/>
              </a:ext>
            </a:extLst>
          </p:cNvPr>
          <p:cNvSpPr>
            <a:spLocks noGrp="1"/>
          </p:cNvSpPr>
          <p:nvPr>
            <p:ph type="ftr" sz="quarter" idx="10"/>
          </p:nvPr>
        </p:nvSpPr>
        <p:spPr/>
        <p:txBody>
          <a:bodyPr/>
          <a:lstStyle/>
          <a:p>
            <a:fld id="{EB25A976-D368-4A7C-A42F-F9474EF49DA1}" type="slidenum">
              <a:rPr lang="en-US" smtClean="0"/>
              <a:pPr/>
              <a:t>15</a:t>
            </a:fld>
            <a:endParaRPr lang="en-US" dirty="0"/>
          </a:p>
        </p:txBody>
      </p:sp>
      <p:sp>
        <p:nvSpPr>
          <p:cNvPr id="4" name="Text Placeholder 3">
            <a:extLst>
              <a:ext uri="{FF2B5EF4-FFF2-40B4-BE49-F238E27FC236}">
                <a16:creationId xmlns:a16="http://schemas.microsoft.com/office/drawing/2014/main" id="{BA1A6DA9-C1DD-484B-A960-FC07445B1512}"/>
              </a:ext>
            </a:extLst>
          </p:cNvPr>
          <p:cNvSpPr>
            <a:spLocks noGrp="1"/>
          </p:cNvSpPr>
          <p:nvPr>
            <p:ph type="body" sz="quarter" idx="11"/>
          </p:nvPr>
        </p:nvSpPr>
        <p:spPr>
          <a:xfrm>
            <a:off x="457200" y="1676400"/>
            <a:ext cx="4267200" cy="4419600"/>
          </a:xfrm>
        </p:spPr>
        <p:txBody>
          <a:bodyPr>
            <a:normAutofit/>
          </a:bodyPr>
          <a:lstStyle/>
          <a:p>
            <a:pPr marL="0" indent="0">
              <a:spcBef>
                <a:spcPts val="0"/>
              </a:spcBef>
              <a:buNone/>
            </a:pPr>
            <a:r>
              <a:rPr lang="en-US" sz="2200" dirty="0">
                <a:solidFill>
                  <a:srgbClr val="000000"/>
                </a:solidFill>
                <a:latin typeface="+mn-lt"/>
                <a:cs typeface="+mn-cs"/>
              </a:rPr>
              <a:t>In the past, the CFO team </a:t>
            </a:r>
            <a:br>
              <a:rPr lang="en-US" sz="2200" dirty="0">
                <a:solidFill>
                  <a:srgbClr val="000000"/>
                </a:solidFill>
                <a:latin typeface="+mn-lt"/>
                <a:cs typeface="+mn-cs"/>
              </a:rPr>
            </a:br>
            <a:r>
              <a:rPr lang="en-US" sz="2200" dirty="0">
                <a:solidFill>
                  <a:srgbClr val="000000"/>
                </a:solidFill>
                <a:latin typeface="+mn-lt"/>
                <a:cs typeface="+mn-cs"/>
              </a:rPr>
              <a:t>was largely focused on: </a:t>
            </a:r>
          </a:p>
          <a:p>
            <a:pPr marL="285750" indent="-285750">
              <a:spcBef>
                <a:spcPts val="0"/>
              </a:spcBef>
              <a:buFont typeface="Arial" panose="020B0604020202020204" pitchFamily="34" charset="0"/>
              <a:buChar char="•"/>
            </a:pPr>
            <a:r>
              <a:rPr lang="en-US" sz="2200" dirty="0">
                <a:solidFill>
                  <a:srgbClr val="000000"/>
                </a:solidFill>
                <a:latin typeface="+mn-lt"/>
                <a:cs typeface="+mn-cs"/>
              </a:rPr>
              <a:t>Protecting value (value stewardship)</a:t>
            </a:r>
          </a:p>
          <a:p>
            <a:pPr marL="285750" indent="-285750">
              <a:spcBef>
                <a:spcPts val="0"/>
              </a:spcBef>
              <a:buFont typeface="Arial" panose="020B0604020202020204" pitchFamily="34" charset="0"/>
              <a:buChar char="•"/>
            </a:pPr>
            <a:r>
              <a:rPr lang="en-US" sz="2200" dirty="0">
                <a:solidFill>
                  <a:srgbClr val="000000"/>
                </a:solidFill>
                <a:latin typeface="+mn-lt"/>
                <a:cs typeface="+mn-cs"/>
              </a:rPr>
              <a:t>Oversight and Hindsight  </a:t>
            </a:r>
          </a:p>
          <a:p>
            <a:pPr marL="285750" indent="-285750">
              <a:spcBef>
                <a:spcPts val="0"/>
              </a:spcBef>
              <a:buFont typeface="Arial" panose="020B0604020202020204" pitchFamily="34" charset="0"/>
              <a:buChar char="•"/>
            </a:pPr>
            <a:r>
              <a:rPr lang="en-US" sz="2200" dirty="0">
                <a:solidFill>
                  <a:srgbClr val="000000"/>
                </a:solidFill>
                <a:latin typeface="+mn-lt"/>
                <a:cs typeface="+mn-cs"/>
              </a:rPr>
              <a:t>Reporting, standards, and compliance   </a:t>
            </a:r>
          </a:p>
          <a:p>
            <a:endParaRPr lang="en-US" dirty="0"/>
          </a:p>
        </p:txBody>
      </p:sp>
      <p:pic>
        <p:nvPicPr>
          <p:cNvPr id="6" name="Picture 5">
            <a:extLst>
              <a:ext uri="{FF2B5EF4-FFF2-40B4-BE49-F238E27FC236}">
                <a16:creationId xmlns:a16="http://schemas.microsoft.com/office/drawing/2014/main" id="{43555407-05B2-094C-839C-D3C84C295E6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88180" y="1645920"/>
            <a:ext cx="4655820" cy="3688080"/>
          </a:xfrm>
          <a:prstGeom prst="rect">
            <a:avLst/>
          </a:prstGeom>
        </p:spPr>
      </p:pic>
    </p:spTree>
    <p:custDataLst>
      <p:tags r:id="rId1"/>
    </p:custDataLst>
    <p:extLst>
      <p:ext uri="{BB962C8B-B14F-4D97-AF65-F5344CB8AC3E}">
        <p14:creationId xmlns:p14="http://schemas.microsoft.com/office/powerpoint/2010/main" val="394694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429C-1480-421D-9697-4167B1283D26}"/>
              </a:ext>
            </a:extLst>
          </p:cNvPr>
          <p:cNvSpPr>
            <a:spLocks noGrp="1"/>
          </p:cNvSpPr>
          <p:nvPr>
            <p:ph type="title"/>
          </p:nvPr>
        </p:nvSpPr>
        <p:spPr/>
        <p:txBody>
          <a:bodyPr/>
          <a:lstStyle/>
          <a:p>
            <a:r>
              <a:rPr lang="en-US" dirty="0"/>
              <a:t>The CFO Team Today</a:t>
            </a:r>
          </a:p>
        </p:txBody>
      </p:sp>
      <p:sp>
        <p:nvSpPr>
          <p:cNvPr id="3" name="Footer Placeholder 2">
            <a:extLst>
              <a:ext uri="{FF2B5EF4-FFF2-40B4-BE49-F238E27FC236}">
                <a16:creationId xmlns:a16="http://schemas.microsoft.com/office/drawing/2014/main" id="{42A810A9-B442-4B6F-A184-7B917A1E702B}"/>
              </a:ext>
            </a:extLst>
          </p:cNvPr>
          <p:cNvSpPr>
            <a:spLocks noGrp="1"/>
          </p:cNvSpPr>
          <p:nvPr>
            <p:ph type="ftr" sz="quarter" idx="10"/>
          </p:nvPr>
        </p:nvSpPr>
        <p:spPr/>
        <p:txBody>
          <a:bodyPr/>
          <a:lstStyle/>
          <a:p>
            <a:fld id="{EB25A976-D368-4A7C-A42F-F9474EF49DA1}" type="slidenum">
              <a:rPr lang="en-US" smtClean="0"/>
              <a:pPr/>
              <a:t>16</a:t>
            </a:fld>
            <a:endParaRPr lang="en-US" dirty="0"/>
          </a:p>
        </p:txBody>
      </p:sp>
      <p:sp>
        <p:nvSpPr>
          <p:cNvPr id="4" name="Text Placeholder 3">
            <a:extLst>
              <a:ext uri="{FF2B5EF4-FFF2-40B4-BE49-F238E27FC236}">
                <a16:creationId xmlns:a16="http://schemas.microsoft.com/office/drawing/2014/main" id="{4DAE0D04-0381-40E8-8B02-0A86FBFA2CBE}"/>
              </a:ext>
            </a:extLst>
          </p:cNvPr>
          <p:cNvSpPr>
            <a:spLocks noGrp="1"/>
          </p:cNvSpPr>
          <p:nvPr>
            <p:ph type="body" sz="quarter" idx="11"/>
          </p:nvPr>
        </p:nvSpPr>
        <p:spPr>
          <a:xfrm>
            <a:off x="4956504" y="1600200"/>
            <a:ext cx="4184725" cy="4341607"/>
          </a:xfrm>
        </p:spPr>
        <p:txBody>
          <a:bodyPr>
            <a:normAutofit/>
          </a:bodyPr>
          <a:lstStyle/>
          <a:p>
            <a:pPr marL="0" indent="0">
              <a:spcBef>
                <a:spcPts val="0"/>
              </a:spcBef>
              <a:buNone/>
            </a:pPr>
            <a:r>
              <a:rPr lang="en-US" sz="2200" dirty="0">
                <a:solidFill>
                  <a:srgbClr val="000000"/>
                </a:solidFill>
                <a:latin typeface="+mn-lt"/>
              </a:rPr>
              <a:t>Today, the CFO team has evolved to include: </a:t>
            </a:r>
          </a:p>
          <a:p>
            <a:pPr marL="0" indent="0">
              <a:spcBef>
                <a:spcPts val="0"/>
              </a:spcBef>
              <a:buFont typeface="Arial" panose="020B0604020202020204" pitchFamily="34" charset="0"/>
              <a:buChar char="•"/>
            </a:pPr>
            <a:r>
              <a:rPr lang="en-US" sz="2200" dirty="0">
                <a:solidFill>
                  <a:srgbClr val="000000"/>
                </a:solidFill>
                <a:latin typeface="+mn-lt"/>
              </a:rPr>
              <a:t> Value creation </a:t>
            </a:r>
          </a:p>
          <a:p>
            <a:pPr marL="0" indent="0">
              <a:spcBef>
                <a:spcPts val="0"/>
              </a:spcBef>
              <a:buFont typeface="Arial" panose="020B0604020202020204" pitchFamily="34" charset="0"/>
              <a:buChar char="•"/>
            </a:pPr>
            <a:r>
              <a:rPr lang="en-US" sz="2200" dirty="0">
                <a:solidFill>
                  <a:srgbClr val="000000"/>
                </a:solidFill>
                <a:latin typeface="+mn-lt"/>
              </a:rPr>
              <a:t> Insight and foresight </a:t>
            </a:r>
          </a:p>
          <a:p>
            <a:pPr marL="0" indent="0">
              <a:spcBef>
                <a:spcPts val="0"/>
              </a:spcBef>
              <a:buFont typeface="Arial" panose="020B0604020202020204" pitchFamily="34" charset="0"/>
              <a:buChar char="•"/>
            </a:pPr>
            <a:r>
              <a:rPr lang="en-US" sz="2200" dirty="0">
                <a:solidFill>
                  <a:srgbClr val="000000"/>
                </a:solidFill>
                <a:latin typeface="+mn-lt"/>
                <a:cs typeface="+mn-cs"/>
              </a:rPr>
              <a:t> Role as business partner, including strategy, IT, operations, and data analytics</a:t>
            </a:r>
          </a:p>
        </p:txBody>
      </p:sp>
      <p:pic>
        <p:nvPicPr>
          <p:cNvPr id="8" name="Picture 7">
            <a:extLst>
              <a:ext uri="{FF2B5EF4-FFF2-40B4-BE49-F238E27FC236}">
                <a16:creationId xmlns:a16="http://schemas.microsoft.com/office/drawing/2014/main" id="{D1379FE3-314E-F140-B276-8518406D73D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447800"/>
            <a:ext cx="4804104" cy="4114800"/>
          </a:xfrm>
          <a:prstGeom prst="rect">
            <a:avLst/>
          </a:prstGeom>
        </p:spPr>
      </p:pic>
    </p:spTree>
    <p:custDataLst>
      <p:tags r:id="rId1"/>
    </p:custDataLst>
    <p:extLst>
      <p:ext uri="{BB962C8B-B14F-4D97-AF65-F5344CB8AC3E}">
        <p14:creationId xmlns:p14="http://schemas.microsoft.com/office/powerpoint/2010/main" val="58354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Robots Can’t Do Everything </a:t>
            </a:r>
          </a:p>
        </p:txBody>
      </p:sp>
      <p:sp>
        <p:nvSpPr>
          <p:cNvPr id="4" name="Footer Placeholder 3"/>
          <p:cNvSpPr>
            <a:spLocks noGrp="1"/>
          </p:cNvSpPr>
          <p:nvPr>
            <p:ph type="ftr" sz="quarter" idx="12"/>
          </p:nvPr>
        </p:nvSpPr>
        <p:spPr/>
        <p:txBody>
          <a:bodyPr/>
          <a:lstStyle/>
          <a:p>
            <a:fld id="{EB25A976-D368-4A7C-A42F-F9474EF49DA1}" type="slidenum">
              <a:rPr lang="en-US" smtClean="0"/>
              <a:pPr/>
              <a:t>17</a:t>
            </a:fld>
            <a:endParaRPr lang="en-US" dirty="0"/>
          </a:p>
        </p:txBody>
      </p:sp>
      <p:pic>
        <p:nvPicPr>
          <p:cNvPr id="9218" name="Picture 2"/>
          <p:cNvPicPr>
            <a:picLocks noChangeAspect="1" noChangeArrowheads="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66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962150" y="1432560"/>
            <a:ext cx="5219700" cy="4267200"/>
          </a:xfrm>
          <a:prstGeom prst="rect">
            <a:avLst/>
          </a:prstGeom>
          <a:solidFill>
            <a:schemeClr val="accent2"/>
          </a:solidFill>
          <a:ln w="9525">
            <a:noFill/>
            <a:miter lim="800000"/>
            <a:headEnd/>
            <a:tailEnd/>
          </a:ln>
          <a:effectLst/>
          <a:extLst/>
        </p:spPr>
      </p:pic>
      <p:sp>
        <p:nvSpPr>
          <p:cNvPr id="5" name="TextBox 4"/>
          <p:cNvSpPr txBox="1"/>
          <p:nvPr/>
        </p:nvSpPr>
        <p:spPr>
          <a:xfrm>
            <a:off x="1524000" y="6172200"/>
            <a:ext cx="5810250" cy="215444"/>
          </a:xfrm>
          <a:prstGeom prst="rect">
            <a:avLst/>
          </a:prstGeom>
          <a:noFill/>
        </p:spPr>
        <p:txBody>
          <a:bodyPr wrap="square" rtlCol="0">
            <a:spAutoFit/>
          </a:bodyPr>
          <a:lstStyle/>
          <a:p>
            <a:r>
              <a:rPr lang="en-US" sz="800" dirty="0">
                <a:solidFill>
                  <a:schemeClr val="accent1"/>
                </a:solidFill>
              </a:rPr>
              <a:t>Source: “Where machines could replace humans-and where they can’t (yet),” McKinsey &amp; Company, July 2016</a:t>
            </a:r>
          </a:p>
        </p:txBody>
      </p:sp>
    </p:spTree>
    <p:custDataLst>
      <p:tags r:id="rId1"/>
    </p:custDataLst>
    <p:extLst>
      <p:ext uri="{BB962C8B-B14F-4D97-AF65-F5344CB8AC3E}">
        <p14:creationId xmlns:p14="http://schemas.microsoft.com/office/powerpoint/2010/main" val="329390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Evolve or Get Left Behind </a:t>
            </a:r>
          </a:p>
        </p:txBody>
      </p:sp>
      <p:sp>
        <p:nvSpPr>
          <p:cNvPr id="3" name="Footer Placeholder 2"/>
          <p:cNvSpPr>
            <a:spLocks noGrp="1"/>
          </p:cNvSpPr>
          <p:nvPr>
            <p:ph type="ftr" sz="quarter" idx="10"/>
          </p:nvPr>
        </p:nvSpPr>
        <p:spPr/>
        <p:txBody>
          <a:bodyPr/>
          <a:lstStyle/>
          <a:p>
            <a:fld id="{EB25A976-D368-4A7C-A42F-F9474EF49DA1}" type="slidenum">
              <a:rPr lang="en-US" smtClean="0"/>
              <a:pPr/>
              <a:t>18</a:t>
            </a:fld>
            <a:endParaRPr lang="en-US" dirty="0"/>
          </a:p>
        </p:txBody>
      </p:sp>
      <p:pic>
        <p:nvPicPr>
          <p:cNvPr id="1036" name="Picture 1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14935" y="1324425"/>
            <a:ext cx="3154699" cy="2104125"/>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2 4"/>
          <p:cNvSpPr/>
          <p:nvPr/>
        </p:nvSpPr>
        <p:spPr>
          <a:xfrm>
            <a:off x="5258495" y="1524000"/>
            <a:ext cx="3352071" cy="1502929"/>
          </a:xfrm>
          <a:prstGeom prst="borderCallout2">
            <a:avLst>
              <a:gd name="adj1" fmla="val 78464"/>
              <a:gd name="adj2" fmla="val -6060"/>
              <a:gd name="adj3" fmla="val 14807"/>
              <a:gd name="adj4" fmla="val -31064"/>
              <a:gd name="adj5" fmla="val 14084"/>
              <a:gd name="adj6" fmla="val -40074"/>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410862" y="1676400"/>
            <a:ext cx="3275937" cy="1200329"/>
          </a:xfrm>
          <a:prstGeom prst="rect">
            <a:avLst/>
          </a:prstGeom>
          <a:noFill/>
        </p:spPr>
        <p:txBody>
          <a:bodyPr wrap="square" rtlCol="0">
            <a:spAutoFit/>
          </a:bodyPr>
          <a:lstStyle/>
          <a:p>
            <a:r>
              <a:rPr lang="en-US" dirty="0">
                <a:solidFill>
                  <a:schemeClr val="bg1"/>
                </a:solidFill>
              </a:rPr>
              <a:t>“I’ll let the IT department handle implementing a more advanced data analytics function. It’s not my job.”</a:t>
            </a:r>
          </a:p>
        </p:txBody>
      </p:sp>
      <p:sp>
        <p:nvSpPr>
          <p:cNvPr id="9" name="TextBox 8"/>
          <p:cNvSpPr txBox="1"/>
          <p:nvPr/>
        </p:nvSpPr>
        <p:spPr>
          <a:xfrm>
            <a:off x="1219200" y="3718014"/>
            <a:ext cx="3100547" cy="2031325"/>
          </a:xfrm>
          <a:prstGeom prst="rect">
            <a:avLst/>
          </a:prstGeom>
          <a:noFill/>
        </p:spPr>
        <p:txBody>
          <a:bodyPr wrap="square" rtlCol="0">
            <a:spAutoFit/>
          </a:bodyPr>
          <a:lstStyle/>
          <a:p>
            <a:r>
              <a:rPr lang="en-US" dirty="0">
                <a:solidFill>
                  <a:schemeClr val="bg1"/>
                </a:solidFill>
              </a:rPr>
              <a:t>“I’m taking CPE courses in data analytics and working with IT and senior management on implementing advanced data analytics to inform decision-making.”  </a:t>
            </a:r>
          </a:p>
        </p:txBody>
      </p:sp>
      <p:sp>
        <p:nvSpPr>
          <p:cNvPr id="14" name="Line Callout 3 13"/>
          <p:cNvSpPr/>
          <p:nvPr/>
        </p:nvSpPr>
        <p:spPr>
          <a:xfrm>
            <a:off x="609600" y="3886201"/>
            <a:ext cx="3124201" cy="1933480"/>
          </a:xfrm>
          <a:prstGeom prst="borderCallout3">
            <a:avLst>
              <a:gd name="adj1" fmla="val 67911"/>
              <a:gd name="adj2" fmla="val 105854"/>
              <a:gd name="adj3" fmla="val 67930"/>
              <a:gd name="adj4" fmla="val 115993"/>
              <a:gd name="adj5" fmla="val 16411"/>
              <a:gd name="adj6" fmla="val 141724"/>
              <a:gd name="adj7" fmla="val 17044"/>
              <a:gd name="adj8" fmla="val 141567"/>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3962400"/>
            <a:ext cx="2971800" cy="1754326"/>
          </a:xfrm>
          <a:prstGeom prst="rect">
            <a:avLst/>
          </a:prstGeom>
          <a:noFill/>
        </p:spPr>
        <p:txBody>
          <a:bodyPr wrap="square" rtlCol="0">
            <a:spAutoFit/>
          </a:bodyPr>
          <a:lstStyle/>
          <a:p>
            <a:r>
              <a:rPr lang="en-US" dirty="0">
                <a:solidFill>
                  <a:schemeClr val="bg1"/>
                </a:solidFill>
              </a:rPr>
              <a:t>“I’m taking an advanced analytics course and working with IT and senior management on implementing a data analytics function.” </a:t>
            </a:r>
          </a:p>
        </p:txBody>
      </p:sp>
      <p:pic>
        <p:nvPicPr>
          <p:cNvPr id="13" name="Picture 12">
            <a:extLst>
              <a:ext uri="{FF2B5EF4-FFF2-40B4-BE49-F238E27FC236}">
                <a16:creationId xmlns:a16="http://schemas.microsoft.com/office/drawing/2014/main" id="{6D05B3ED-0BD4-954B-A70D-263CC19A19F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258495" y="3624853"/>
            <a:ext cx="3352071" cy="2387216"/>
          </a:xfrm>
          <a:prstGeom prst="rect">
            <a:avLst/>
          </a:prstGeom>
        </p:spPr>
      </p:pic>
    </p:spTree>
    <p:custDataLst>
      <p:tags r:id="rId1"/>
    </p:custDataLst>
    <p:extLst>
      <p:ext uri="{BB962C8B-B14F-4D97-AF65-F5344CB8AC3E}">
        <p14:creationId xmlns:p14="http://schemas.microsoft.com/office/powerpoint/2010/main" val="302519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Everyone Must Pivot to Technology </a:t>
            </a:r>
          </a:p>
        </p:txBody>
      </p:sp>
      <p:sp>
        <p:nvSpPr>
          <p:cNvPr id="4" name="Footer Placeholder 3"/>
          <p:cNvSpPr>
            <a:spLocks noGrp="1"/>
          </p:cNvSpPr>
          <p:nvPr>
            <p:ph type="ftr" sz="quarter" idx="12"/>
          </p:nvPr>
        </p:nvSpPr>
        <p:spPr/>
        <p:txBody>
          <a:bodyPr/>
          <a:lstStyle/>
          <a:p>
            <a:fld id="{EB25A976-D368-4A7C-A42F-F9474EF49DA1}" type="slidenum">
              <a:rPr lang="en-US" smtClean="0"/>
              <a:pPr/>
              <a:t>19</a:t>
            </a:fld>
            <a:endParaRPr lang="en-US" dirty="0"/>
          </a:p>
        </p:txBody>
      </p:sp>
      <p:graphicFrame>
        <p:nvGraphicFramePr>
          <p:cNvPr id="8" name="Diagram 7"/>
          <p:cNvGraphicFramePr/>
          <p:nvPr>
            <p:extLst/>
          </p:nvPr>
        </p:nvGraphicFramePr>
        <p:xfrm>
          <a:off x="762000" y="13970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248400" y="4191000"/>
            <a:ext cx="1828800" cy="1323439"/>
          </a:xfrm>
          <a:prstGeom prst="rect">
            <a:avLst/>
          </a:prstGeom>
          <a:noFill/>
        </p:spPr>
        <p:txBody>
          <a:bodyPr wrap="square" rtlCol="0">
            <a:spAutoFit/>
          </a:bodyPr>
          <a:lstStyle/>
          <a:p>
            <a:pPr marL="171450" indent="-171450">
              <a:buFont typeface="Arial" pitchFamily="34" charset="0"/>
              <a:buChar char="•"/>
            </a:pPr>
            <a:r>
              <a:rPr lang="en-US" sz="1000" b="1" dirty="0">
                <a:solidFill>
                  <a:srgbClr val="000000"/>
                </a:solidFill>
              </a:rPr>
              <a:t>May be occupying middle management roles</a:t>
            </a:r>
          </a:p>
          <a:p>
            <a:pPr marL="171450" lvl="0" indent="-171450">
              <a:buFont typeface="Arial" pitchFamily="34" charset="0"/>
              <a:buChar char="•"/>
            </a:pPr>
            <a:r>
              <a:rPr lang="en-US" sz="1000" b="1" dirty="0">
                <a:solidFill>
                  <a:srgbClr val="000000"/>
                </a:solidFill>
              </a:rPr>
              <a:t>More tech skills will  enable them to move up within their organization or pursue freelance, independent work  </a:t>
            </a:r>
          </a:p>
        </p:txBody>
      </p:sp>
      <p:sp>
        <p:nvSpPr>
          <p:cNvPr id="10" name="TextBox 9"/>
          <p:cNvSpPr txBox="1"/>
          <p:nvPr/>
        </p:nvSpPr>
        <p:spPr>
          <a:xfrm>
            <a:off x="1447800" y="1371600"/>
            <a:ext cx="1718808" cy="1169551"/>
          </a:xfrm>
          <a:prstGeom prst="rect">
            <a:avLst/>
          </a:prstGeom>
          <a:noFill/>
        </p:spPr>
        <p:txBody>
          <a:bodyPr wrap="square" rtlCol="0">
            <a:spAutoFit/>
          </a:bodyPr>
          <a:lstStyle/>
          <a:p>
            <a:pPr marL="171450" lvl="0" indent="-171450">
              <a:buFont typeface="Arial" pitchFamily="34" charset="0"/>
              <a:buChar char="•"/>
            </a:pPr>
            <a:r>
              <a:rPr lang="en-US" sz="1000" b="1" dirty="0">
                <a:solidFill>
                  <a:srgbClr val="000000"/>
                </a:solidFill>
              </a:rPr>
              <a:t>Digital Natives </a:t>
            </a:r>
          </a:p>
          <a:p>
            <a:pPr marL="171450" lvl="0" indent="-171450">
              <a:buFont typeface="Arial" pitchFamily="34" charset="0"/>
              <a:buChar char="•"/>
            </a:pPr>
            <a:r>
              <a:rPr lang="en-US" sz="1000" b="1" dirty="0">
                <a:solidFill>
                  <a:srgbClr val="000000"/>
                </a:solidFill>
              </a:rPr>
              <a:t>High stakes pursuit of higher education</a:t>
            </a:r>
          </a:p>
          <a:p>
            <a:pPr marL="171450" lvl="0" indent="-171450">
              <a:buFont typeface="Arial" pitchFamily="34" charset="0"/>
              <a:buChar char="•"/>
            </a:pPr>
            <a:r>
              <a:rPr lang="en-US" sz="1000" b="1" dirty="0">
                <a:solidFill>
                  <a:srgbClr val="000000"/>
                </a:solidFill>
              </a:rPr>
              <a:t>Dual degree programs or electives in data analytics, computer science recommended</a:t>
            </a:r>
            <a:r>
              <a:rPr lang="en-US" sz="1000" dirty="0">
                <a:solidFill>
                  <a:srgbClr val="000000"/>
                </a:solidFill>
              </a:rPr>
              <a:t> </a:t>
            </a:r>
          </a:p>
        </p:txBody>
      </p:sp>
      <p:sp>
        <p:nvSpPr>
          <p:cNvPr id="11" name="TextBox 10"/>
          <p:cNvSpPr txBox="1"/>
          <p:nvPr/>
        </p:nvSpPr>
        <p:spPr>
          <a:xfrm>
            <a:off x="6096000" y="1380957"/>
            <a:ext cx="1905000" cy="1169551"/>
          </a:xfrm>
          <a:prstGeom prst="rect">
            <a:avLst/>
          </a:prstGeom>
          <a:noFill/>
        </p:spPr>
        <p:txBody>
          <a:bodyPr wrap="square" rtlCol="0">
            <a:spAutoFit/>
          </a:bodyPr>
          <a:lstStyle/>
          <a:p>
            <a:pPr marL="171450" lvl="0" indent="-171450">
              <a:buFont typeface="Arial" pitchFamily="34" charset="0"/>
              <a:buChar char="•"/>
            </a:pPr>
            <a:r>
              <a:rPr lang="en-US" sz="1000" b="1" dirty="0">
                <a:solidFill>
                  <a:srgbClr val="000000"/>
                </a:solidFill>
              </a:rPr>
              <a:t>Graduating into a competitive job market</a:t>
            </a:r>
          </a:p>
          <a:p>
            <a:pPr marL="171450" lvl="0" indent="-171450">
              <a:buFont typeface="Arial" pitchFamily="34" charset="0"/>
              <a:buChar char="•"/>
            </a:pPr>
            <a:r>
              <a:rPr lang="en-US" sz="1000" b="1" dirty="0">
                <a:solidFill>
                  <a:srgbClr val="000000"/>
                </a:solidFill>
              </a:rPr>
              <a:t>Like to be “mentored” vs. “managed”</a:t>
            </a:r>
          </a:p>
          <a:p>
            <a:pPr marL="171450" lvl="0" indent="-171450">
              <a:buFont typeface="Arial" pitchFamily="34" charset="0"/>
              <a:buChar char="•"/>
            </a:pPr>
            <a:r>
              <a:rPr lang="en-US" sz="1000" b="1" dirty="0">
                <a:solidFill>
                  <a:srgbClr val="000000"/>
                </a:solidFill>
              </a:rPr>
              <a:t>Open to tech for process improvement </a:t>
            </a:r>
          </a:p>
          <a:p>
            <a:pPr lvl="0"/>
            <a:r>
              <a:rPr lang="en-US" sz="1000" dirty="0">
                <a:solidFill>
                  <a:srgbClr val="000000"/>
                </a:solidFill>
              </a:rPr>
              <a:t>       </a:t>
            </a:r>
          </a:p>
        </p:txBody>
      </p:sp>
      <p:sp>
        <p:nvSpPr>
          <p:cNvPr id="16" name="TextBox 15"/>
          <p:cNvSpPr txBox="1"/>
          <p:nvPr/>
        </p:nvSpPr>
        <p:spPr>
          <a:xfrm>
            <a:off x="1490920" y="4114055"/>
            <a:ext cx="1676400" cy="1477328"/>
          </a:xfrm>
          <a:prstGeom prst="rect">
            <a:avLst/>
          </a:prstGeom>
          <a:noFill/>
        </p:spPr>
        <p:txBody>
          <a:bodyPr wrap="square" rtlCol="0">
            <a:spAutoFit/>
          </a:bodyPr>
          <a:lstStyle/>
          <a:p>
            <a:pPr marL="171450" lvl="0" indent="-171450">
              <a:buFont typeface="Arial" pitchFamily="34" charset="0"/>
              <a:buChar char="•"/>
            </a:pPr>
            <a:r>
              <a:rPr lang="en-US" sz="1000" b="1" dirty="0">
                <a:solidFill>
                  <a:srgbClr val="000000"/>
                </a:solidFill>
              </a:rPr>
              <a:t>Executive leadership or individual contributor</a:t>
            </a:r>
          </a:p>
          <a:p>
            <a:pPr marL="171450" lvl="0" indent="-171450">
              <a:buFont typeface="Arial" pitchFamily="34" charset="0"/>
              <a:buChar char="•"/>
            </a:pPr>
            <a:r>
              <a:rPr lang="en-US" sz="1000" b="1" dirty="0">
                <a:solidFill>
                  <a:srgbClr val="000000"/>
                </a:solidFill>
              </a:rPr>
              <a:t>Leading digital transformation efforts</a:t>
            </a:r>
          </a:p>
          <a:p>
            <a:pPr marL="171450" lvl="0" indent="-171450">
              <a:buFont typeface="Arial" pitchFamily="34" charset="0"/>
              <a:buChar char="•"/>
            </a:pPr>
            <a:r>
              <a:rPr lang="en-US" sz="1000" b="1" dirty="0">
                <a:solidFill>
                  <a:srgbClr val="000000"/>
                </a:solidFill>
              </a:rPr>
              <a:t>Need to improve tech skills for credibility        </a:t>
            </a:r>
          </a:p>
          <a:p>
            <a:endParaRPr lang="en-US" sz="1000" dirty="0">
              <a:solidFill>
                <a:srgbClr val="000000"/>
              </a:solidFill>
            </a:endParaRPr>
          </a:p>
        </p:txBody>
      </p:sp>
    </p:spTree>
    <p:custDataLst>
      <p:tags r:id="rId1"/>
    </p:custDataLst>
    <p:extLst>
      <p:ext uri="{BB962C8B-B14F-4D97-AF65-F5344CB8AC3E}">
        <p14:creationId xmlns:p14="http://schemas.microsoft.com/office/powerpoint/2010/main" val="45909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15962"/>
          </a:xfrm>
        </p:spPr>
        <p:txBody>
          <a:bodyPr/>
          <a:lstStyle/>
          <a:p>
            <a:r>
              <a:rPr lang="en-US" dirty="0"/>
              <a:t>Agenda</a:t>
            </a:r>
          </a:p>
        </p:txBody>
      </p:sp>
      <p:sp>
        <p:nvSpPr>
          <p:cNvPr id="3" name="Footer Placeholder 2"/>
          <p:cNvSpPr>
            <a:spLocks noGrp="1"/>
          </p:cNvSpPr>
          <p:nvPr>
            <p:ph type="ftr" sz="quarter" idx="10"/>
          </p:nvPr>
        </p:nvSpPr>
        <p:spPr/>
        <p:txBody>
          <a:bodyPr/>
          <a:lstStyle/>
          <a:p>
            <a:fld id="{EB25A976-D368-4A7C-A42F-F9474EF49DA1}" type="slidenum">
              <a:rPr lang="en-US" smtClean="0"/>
              <a:pPr/>
              <a:t>2</a:t>
            </a:fld>
            <a:endParaRPr lang="en-US" dirty="0"/>
          </a:p>
        </p:txBody>
      </p:sp>
      <p:sp>
        <p:nvSpPr>
          <p:cNvPr id="6" name="TextBox 5"/>
          <p:cNvSpPr txBox="1"/>
          <p:nvPr/>
        </p:nvSpPr>
        <p:spPr>
          <a:xfrm>
            <a:off x="762000" y="1600200"/>
            <a:ext cx="8382000" cy="2554545"/>
          </a:xfrm>
          <a:prstGeom prst="rect">
            <a:avLst/>
          </a:prstGeom>
          <a:noFill/>
        </p:spPr>
        <p:txBody>
          <a:bodyPr wrap="square" rtlCol="0">
            <a:spAutoFit/>
          </a:bodyPr>
          <a:lstStyle/>
          <a:p>
            <a:pPr marL="400050" indent="-400050">
              <a:spcAft>
                <a:spcPts val="1200"/>
              </a:spcAft>
              <a:buAutoNum type="romanUcPeriod"/>
            </a:pPr>
            <a:r>
              <a:rPr lang="en-US" sz="2400" dirty="0">
                <a:solidFill>
                  <a:srgbClr val="000000"/>
                </a:solidFill>
              </a:rPr>
              <a:t>Introduction</a:t>
            </a:r>
          </a:p>
          <a:p>
            <a:pPr marL="400050" indent="-400050">
              <a:spcAft>
                <a:spcPts val="1200"/>
              </a:spcAft>
              <a:buAutoNum type="romanUcPeriod"/>
            </a:pPr>
            <a:r>
              <a:rPr lang="en-US" sz="2400" dirty="0">
                <a:solidFill>
                  <a:srgbClr val="000000"/>
                </a:solidFill>
              </a:rPr>
              <a:t>The Value Chain Goes Digital</a:t>
            </a:r>
          </a:p>
          <a:p>
            <a:pPr marL="400050" indent="-400050">
              <a:spcAft>
                <a:spcPts val="1200"/>
              </a:spcAft>
              <a:buAutoNum type="romanUcPeriod"/>
            </a:pPr>
            <a:r>
              <a:rPr lang="en-US" sz="2400" dirty="0">
                <a:solidFill>
                  <a:schemeClr val="accent1"/>
                </a:solidFill>
              </a:rPr>
              <a:t>The Changing Role of Accountants</a:t>
            </a:r>
          </a:p>
          <a:p>
            <a:pPr marL="400050" indent="-400050">
              <a:spcAft>
                <a:spcPts val="1200"/>
              </a:spcAft>
              <a:buAutoNum type="romanUcPeriod"/>
            </a:pPr>
            <a:r>
              <a:rPr lang="en-US" sz="2400" dirty="0">
                <a:solidFill>
                  <a:srgbClr val="000000"/>
                </a:solidFill>
              </a:rPr>
              <a:t>Evolving Competencies for Accountants </a:t>
            </a:r>
          </a:p>
          <a:p>
            <a:pPr marL="400050" indent="-400050">
              <a:spcAft>
                <a:spcPts val="1200"/>
              </a:spcAft>
              <a:buAutoNum type="romanUcPeriod"/>
            </a:pPr>
            <a:r>
              <a:rPr lang="en-US" sz="2400" dirty="0">
                <a:solidFill>
                  <a:srgbClr val="000000"/>
                </a:solidFill>
              </a:rPr>
              <a:t>The Call-to-Action</a:t>
            </a:r>
          </a:p>
        </p:txBody>
      </p:sp>
    </p:spTree>
    <p:custDataLst>
      <p:tags r:id="rId1"/>
    </p:custDataLst>
    <p:extLst>
      <p:ext uri="{BB962C8B-B14F-4D97-AF65-F5344CB8AC3E}">
        <p14:creationId xmlns:p14="http://schemas.microsoft.com/office/powerpoint/2010/main" val="288978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816EA-1178-4812-9722-0436AC3AA99E}"/>
              </a:ext>
            </a:extLst>
          </p:cNvPr>
          <p:cNvSpPr>
            <a:spLocks noGrp="1"/>
          </p:cNvSpPr>
          <p:nvPr>
            <p:ph idx="1"/>
          </p:nvPr>
        </p:nvSpPr>
        <p:spPr>
          <a:xfrm>
            <a:off x="533400" y="1273314"/>
            <a:ext cx="8229600" cy="4822685"/>
          </a:xfrm>
        </p:spPr>
        <p:txBody>
          <a:bodyPr>
            <a:normAutofit/>
          </a:bodyPr>
          <a:lstStyle/>
          <a:p>
            <a:pPr marL="457200" indent="-457200">
              <a:buFont typeface="Arial" panose="020B0604020202020204" pitchFamily="34" charset="0"/>
              <a:buChar char="•"/>
            </a:pPr>
            <a:r>
              <a:rPr lang="en-US" dirty="0">
                <a:solidFill>
                  <a:srgbClr val="000000"/>
                </a:solidFill>
              </a:rPr>
              <a:t>The essential role of accountants is and will continue to be </a:t>
            </a:r>
            <a:r>
              <a:rPr lang="en-US" b="1" dirty="0">
                <a:solidFill>
                  <a:srgbClr val="000000"/>
                </a:solidFill>
              </a:rPr>
              <a:t>value creation</a:t>
            </a:r>
            <a:r>
              <a:rPr lang="en-US" dirty="0">
                <a:solidFill>
                  <a:srgbClr val="000000"/>
                </a:solidFill>
              </a:rPr>
              <a:t>. </a:t>
            </a:r>
          </a:p>
          <a:p>
            <a:pPr marL="457200" indent="-457200">
              <a:buFont typeface="Arial" panose="020B0604020202020204" pitchFamily="34" charset="0"/>
              <a:buChar char="•"/>
            </a:pPr>
            <a:r>
              <a:rPr lang="en-US" dirty="0">
                <a:solidFill>
                  <a:srgbClr val="000000"/>
                </a:solidFill>
              </a:rPr>
              <a:t>Accounting’s value proposition can be defined in terms of </a:t>
            </a:r>
            <a:r>
              <a:rPr lang="en-US" b="1" dirty="0">
                <a:solidFill>
                  <a:srgbClr val="000000"/>
                </a:solidFill>
              </a:rPr>
              <a:t>strategy</a:t>
            </a:r>
            <a:r>
              <a:rPr lang="en-US" dirty="0">
                <a:solidFill>
                  <a:srgbClr val="000000"/>
                </a:solidFill>
              </a:rPr>
              <a:t> formulation and analysis, planning, and execution. </a:t>
            </a:r>
          </a:p>
          <a:p>
            <a:pPr marL="457200" indent="-457200">
              <a:buFont typeface="Arial" panose="020B0604020202020204" pitchFamily="34" charset="0"/>
              <a:buChar char="•"/>
            </a:pPr>
            <a:r>
              <a:rPr lang="en-US" dirty="0">
                <a:solidFill>
                  <a:srgbClr val="000000"/>
                </a:solidFill>
              </a:rPr>
              <a:t>Accountants must move up the value-chain, performing higher value-added work</a:t>
            </a:r>
          </a:p>
        </p:txBody>
      </p:sp>
      <p:sp>
        <p:nvSpPr>
          <p:cNvPr id="3" name="Title 2">
            <a:extLst>
              <a:ext uri="{FF2B5EF4-FFF2-40B4-BE49-F238E27FC236}">
                <a16:creationId xmlns:a16="http://schemas.microsoft.com/office/drawing/2014/main" id="{43EBA9BF-E157-4FFC-A50A-B906364AFE61}"/>
              </a:ext>
            </a:extLst>
          </p:cNvPr>
          <p:cNvSpPr>
            <a:spLocks noGrp="1"/>
          </p:cNvSpPr>
          <p:nvPr>
            <p:ph type="title"/>
          </p:nvPr>
        </p:nvSpPr>
        <p:spPr>
          <a:xfrm>
            <a:off x="457200" y="76200"/>
            <a:ext cx="8229600" cy="914400"/>
          </a:xfrm>
        </p:spPr>
        <p:txBody>
          <a:bodyPr>
            <a:normAutofit/>
          </a:bodyPr>
          <a:lstStyle/>
          <a:p>
            <a:r>
              <a:rPr lang="en-US" dirty="0"/>
              <a:t>The Accountant as Business Partner</a:t>
            </a:r>
            <a:r>
              <a:rPr lang="en-US" baseline="30000" dirty="0"/>
              <a:t>1</a:t>
            </a:r>
            <a:endParaRPr lang="en-US" dirty="0"/>
          </a:p>
        </p:txBody>
      </p:sp>
      <p:sp>
        <p:nvSpPr>
          <p:cNvPr id="4" name="Footer Placeholder 3">
            <a:extLst>
              <a:ext uri="{FF2B5EF4-FFF2-40B4-BE49-F238E27FC236}">
                <a16:creationId xmlns:a16="http://schemas.microsoft.com/office/drawing/2014/main" id="{93C662BD-3A88-4560-9BA3-93A38F7B3BEB}"/>
              </a:ext>
            </a:extLst>
          </p:cNvPr>
          <p:cNvSpPr>
            <a:spLocks noGrp="1"/>
          </p:cNvSpPr>
          <p:nvPr>
            <p:ph type="ftr" sz="quarter" idx="11"/>
          </p:nvPr>
        </p:nvSpPr>
        <p:spPr/>
        <p:txBody>
          <a:bodyPr/>
          <a:lstStyle/>
          <a:p>
            <a:fld id="{EB25A976-D368-4A7C-A42F-F9474EF49DA1}" type="slidenum">
              <a:rPr lang="en-US" smtClean="0"/>
              <a:pPr/>
              <a:t>20</a:t>
            </a:fld>
            <a:endParaRPr lang="en-US" dirty="0"/>
          </a:p>
        </p:txBody>
      </p:sp>
      <p:sp>
        <p:nvSpPr>
          <p:cNvPr id="5" name="TextBox 4">
            <a:extLst>
              <a:ext uri="{FF2B5EF4-FFF2-40B4-BE49-F238E27FC236}">
                <a16:creationId xmlns:a16="http://schemas.microsoft.com/office/drawing/2014/main" id="{AE002C2B-2638-4594-B902-C246AD404E93}"/>
              </a:ext>
            </a:extLst>
          </p:cNvPr>
          <p:cNvSpPr txBox="1"/>
          <p:nvPr/>
        </p:nvSpPr>
        <p:spPr>
          <a:xfrm>
            <a:off x="1676401" y="5970657"/>
            <a:ext cx="6324599" cy="707886"/>
          </a:xfrm>
          <a:prstGeom prst="rect">
            <a:avLst/>
          </a:prstGeom>
          <a:noFill/>
        </p:spPr>
        <p:txBody>
          <a:bodyPr wrap="square" rtlCol="0">
            <a:spAutoFit/>
          </a:bodyPr>
          <a:lstStyle/>
          <a:p>
            <a:r>
              <a:rPr lang="en-US" sz="1000" baseline="30000" dirty="0"/>
              <a:t>1</a:t>
            </a:r>
            <a:r>
              <a:rPr lang="en-US" sz="1000" dirty="0"/>
              <a:t>“Focusing Accounting Curricula on Students’ Long-Run Careers: Recommendations for an Integrated Competency-Based Framework for Accounting Education”, Raef Lawson, Edward Blocher, Peter C. Brewer, Gary Cokins, James E. Sorensen, David E. Stout, Gary L. Sundem, Susan K. Wolcott and Marc J. F. </a:t>
            </a:r>
            <a:r>
              <a:rPr lang="en-US" sz="1000" dirty="0" err="1"/>
              <a:t>Wouters</a:t>
            </a:r>
            <a:r>
              <a:rPr lang="en-US" sz="1000" dirty="0"/>
              <a:t>), </a:t>
            </a:r>
            <a:r>
              <a:rPr lang="en-US" sz="1000" i="1" dirty="0"/>
              <a:t>Issues in Accounting Education</a:t>
            </a:r>
            <a:r>
              <a:rPr lang="en-US" sz="1000" dirty="0"/>
              <a:t>, May 2014. </a:t>
            </a:r>
          </a:p>
        </p:txBody>
      </p:sp>
    </p:spTree>
    <p:extLst>
      <p:ext uri="{BB962C8B-B14F-4D97-AF65-F5344CB8AC3E}">
        <p14:creationId xmlns:p14="http://schemas.microsoft.com/office/powerpoint/2010/main" val="20548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962" y="34974"/>
            <a:ext cx="9144000" cy="1168400"/>
          </a:xfrm>
          <a:prstGeom prst="rect">
            <a:avLst/>
          </a:prstGeom>
          <a:solidFill>
            <a:srgbClr val="1E2F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2534" name="Title 1"/>
          <p:cNvSpPr txBox="1">
            <a:spLocks/>
          </p:cNvSpPr>
          <p:nvPr/>
        </p:nvSpPr>
        <p:spPr bwMode="auto">
          <a:xfrm>
            <a:off x="457200" y="1222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600" dirty="0">
                <a:solidFill>
                  <a:schemeClr val="bg1"/>
                </a:solidFill>
                <a:latin typeface="+mn-lt"/>
              </a:rPr>
              <a:t>Four Roles for Today’s Accountants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5903031"/>
            <a:ext cx="1219200" cy="869343"/>
          </a:xfrm>
          <a:prstGeom prst="rect">
            <a:avLst/>
          </a:prstGeom>
        </p:spPr>
      </p:pic>
      <p:sp>
        <p:nvSpPr>
          <p:cNvPr id="2" name="Footer Placeholder 1"/>
          <p:cNvSpPr>
            <a:spLocks noGrp="1"/>
          </p:cNvSpPr>
          <p:nvPr>
            <p:ph type="ftr" sz="quarter" idx="10"/>
          </p:nvPr>
        </p:nvSpPr>
        <p:spPr>
          <a:xfrm>
            <a:off x="533400" y="6337702"/>
            <a:ext cx="2895600" cy="365125"/>
          </a:xfrm>
        </p:spPr>
        <p:txBody>
          <a:bodyPr/>
          <a:lstStyle/>
          <a:p>
            <a:pPr algn="l"/>
            <a:fld id="{3A3DC8C2-6504-454C-81DD-B5DA8752BBDC}" type="slidenum">
              <a:rPr lang="en-US" smtClean="0"/>
              <a:pPr algn="l"/>
              <a:t>21</a:t>
            </a:fld>
            <a:endParaRPr lang="en-US" dirty="0"/>
          </a:p>
        </p:txBody>
      </p:sp>
      <p:pic>
        <p:nvPicPr>
          <p:cNvPr id="4" name="Picture 3" descr="Quadr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201057"/>
            <a:ext cx="4944388" cy="4894943"/>
          </a:xfrm>
          <a:prstGeom prst="rect">
            <a:avLst/>
          </a:prstGeom>
        </p:spPr>
      </p:pic>
      <p:sp>
        <p:nvSpPr>
          <p:cNvPr id="5" name="TextBox 4"/>
          <p:cNvSpPr txBox="1"/>
          <p:nvPr/>
        </p:nvSpPr>
        <p:spPr>
          <a:xfrm>
            <a:off x="1866900" y="2209800"/>
            <a:ext cx="2590800" cy="707886"/>
          </a:xfrm>
          <a:prstGeom prst="rect">
            <a:avLst/>
          </a:prstGeom>
          <a:noFill/>
        </p:spPr>
        <p:txBody>
          <a:bodyPr wrap="square" rtlCol="0">
            <a:spAutoFit/>
          </a:bodyPr>
          <a:lstStyle/>
          <a:p>
            <a:pPr algn="ctr"/>
            <a:r>
              <a:rPr lang="en-US" sz="2000" b="1" dirty="0">
                <a:solidFill>
                  <a:schemeClr val="bg1"/>
                </a:solidFill>
              </a:rPr>
              <a:t>Steward </a:t>
            </a:r>
          </a:p>
          <a:p>
            <a:pPr algn="ctr"/>
            <a:r>
              <a:rPr lang="en-US" sz="2000" b="1" dirty="0">
                <a:solidFill>
                  <a:schemeClr val="bg1"/>
                </a:solidFill>
              </a:rPr>
              <a:t>(26%)</a:t>
            </a:r>
          </a:p>
        </p:txBody>
      </p:sp>
      <p:sp>
        <p:nvSpPr>
          <p:cNvPr id="11" name="TextBox 10"/>
          <p:cNvSpPr txBox="1"/>
          <p:nvPr/>
        </p:nvSpPr>
        <p:spPr>
          <a:xfrm>
            <a:off x="4528457" y="2206041"/>
            <a:ext cx="2359031" cy="707886"/>
          </a:xfrm>
          <a:prstGeom prst="rect">
            <a:avLst/>
          </a:prstGeom>
          <a:noFill/>
        </p:spPr>
        <p:txBody>
          <a:bodyPr wrap="square" rtlCol="0">
            <a:spAutoFit/>
          </a:bodyPr>
          <a:lstStyle/>
          <a:p>
            <a:pPr algn="ctr"/>
            <a:r>
              <a:rPr lang="en-US" sz="2000" b="1" dirty="0">
                <a:solidFill>
                  <a:schemeClr val="bg1"/>
                </a:solidFill>
              </a:rPr>
              <a:t>Operator </a:t>
            </a:r>
          </a:p>
          <a:p>
            <a:pPr algn="ctr"/>
            <a:r>
              <a:rPr lang="en-US" sz="2000" b="1" dirty="0">
                <a:solidFill>
                  <a:schemeClr val="bg1"/>
                </a:solidFill>
              </a:rPr>
              <a:t>(37%)</a:t>
            </a:r>
          </a:p>
        </p:txBody>
      </p:sp>
      <p:sp>
        <p:nvSpPr>
          <p:cNvPr id="12" name="TextBox 11"/>
          <p:cNvSpPr txBox="1"/>
          <p:nvPr/>
        </p:nvSpPr>
        <p:spPr>
          <a:xfrm>
            <a:off x="1981200" y="4419600"/>
            <a:ext cx="2209800" cy="707886"/>
          </a:xfrm>
          <a:prstGeom prst="rect">
            <a:avLst/>
          </a:prstGeom>
          <a:noFill/>
        </p:spPr>
        <p:txBody>
          <a:bodyPr wrap="square" rtlCol="0">
            <a:spAutoFit/>
          </a:bodyPr>
          <a:lstStyle/>
          <a:p>
            <a:pPr algn="ctr"/>
            <a:r>
              <a:rPr lang="en-US" sz="2000" b="1" dirty="0">
                <a:solidFill>
                  <a:schemeClr val="bg1"/>
                </a:solidFill>
              </a:rPr>
              <a:t>Catalyst </a:t>
            </a:r>
          </a:p>
          <a:p>
            <a:pPr algn="ctr"/>
            <a:r>
              <a:rPr lang="en-US" sz="2000" b="1" dirty="0">
                <a:solidFill>
                  <a:schemeClr val="bg1"/>
                </a:solidFill>
              </a:rPr>
              <a:t>(20%)</a:t>
            </a:r>
          </a:p>
        </p:txBody>
      </p:sp>
      <p:sp>
        <p:nvSpPr>
          <p:cNvPr id="13" name="TextBox 12"/>
          <p:cNvSpPr txBox="1"/>
          <p:nvPr/>
        </p:nvSpPr>
        <p:spPr>
          <a:xfrm>
            <a:off x="4572000" y="4495800"/>
            <a:ext cx="1943100" cy="707886"/>
          </a:xfrm>
          <a:prstGeom prst="rect">
            <a:avLst/>
          </a:prstGeom>
          <a:noFill/>
        </p:spPr>
        <p:txBody>
          <a:bodyPr wrap="square" rtlCol="0">
            <a:spAutoFit/>
          </a:bodyPr>
          <a:lstStyle/>
          <a:p>
            <a:pPr algn="ctr"/>
            <a:r>
              <a:rPr lang="en-US" sz="2000" b="1" dirty="0">
                <a:solidFill>
                  <a:schemeClr val="bg1"/>
                </a:solidFill>
              </a:rPr>
              <a:t>Strategist </a:t>
            </a:r>
          </a:p>
          <a:p>
            <a:pPr algn="ctr"/>
            <a:r>
              <a:rPr lang="en-US" sz="2000" b="1" dirty="0">
                <a:solidFill>
                  <a:schemeClr val="bg1"/>
                </a:solidFill>
              </a:rPr>
              <a:t>(17%)</a:t>
            </a:r>
          </a:p>
        </p:txBody>
      </p:sp>
      <p:sp>
        <p:nvSpPr>
          <p:cNvPr id="3" name="TextBox 2"/>
          <p:cNvSpPr txBox="1"/>
          <p:nvPr/>
        </p:nvSpPr>
        <p:spPr>
          <a:xfrm>
            <a:off x="1905000" y="6210772"/>
            <a:ext cx="5867400" cy="461665"/>
          </a:xfrm>
          <a:prstGeom prst="rect">
            <a:avLst/>
          </a:prstGeom>
          <a:noFill/>
        </p:spPr>
        <p:txBody>
          <a:bodyPr wrap="square" rtlCol="0">
            <a:spAutoFit/>
          </a:bodyPr>
          <a:lstStyle/>
          <a:p>
            <a:r>
              <a:rPr lang="en-US" sz="1200" dirty="0"/>
              <a:t>Source: Enterprise Performance Management and the Role of the Management Accountant in India, 2018</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0670F1-4074-4CF9-8135-355A4F1BBD64}"/>
              </a:ext>
            </a:extLst>
          </p:cNvPr>
          <p:cNvSpPr>
            <a:spLocks noGrp="1"/>
          </p:cNvSpPr>
          <p:nvPr>
            <p:ph type="title"/>
          </p:nvPr>
        </p:nvSpPr>
        <p:spPr/>
        <p:txBody>
          <a:bodyPr>
            <a:normAutofit fontScale="90000"/>
          </a:bodyPr>
          <a:lstStyle/>
          <a:p>
            <a:r>
              <a:rPr lang="en-US" dirty="0"/>
              <a:t>The Evolving Role of the Accountant as a Trusted Business Advisor</a:t>
            </a:r>
          </a:p>
        </p:txBody>
      </p:sp>
      <p:sp>
        <p:nvSpPr>
          <p:cNvPr id="4" name="Footer Placeholder 3">
            <a:extLst>
              <a:ext uri="{FF2B5EF4-FFF2-40B4-BE49-F238E27FC236}">
                <a16:creationId xmlns:a16="http://schemas.microsoft.com/office/drawing/2014/main" id="{6B70FF2F-2600-47B8-8065-ED247336024A}"/>
              </a:ext>
            </a:extLst>
          </p:cNvPr>
          <p:cNvSpPr>
            <a:spLocks noGrp="1"/>
          </p:cNvSpPr>
          <p:nvPr>
            <p:ph type="ftr" sz="quarter" idx="11"/>
          </p:nvPr>
        </p:nvSpPr>
        <p:spPr>
          <a:xfrm>
            <a:off x="7239000" y="6353770"/>
            <a:ext cx="1447800" cy="381000"/>
          </a:xfrm>
        </p:spPr>
        <p:txBody>
          <a:bodyPr/>
          <a:lstStyle/>
          <a:p>
            <a:fld id="{EB25A976-D368-4A7C-A42F-F9474EF49DA1}" type="slidenum">
              <a:rPr lang="en-US" smtClean="0"/>
              <a:pPr/>
              <a:t>22</a:t>
            </a:fld>
            <a:endParaRPr lang="en-US" dirty="0"/>
          </a:p>
        </p:txBody>
      </p:sp>
      <p:pic>
        <p:nvPicPr>
          <p:cNvPr id="5" name="Picture 4">
            <a:extLst>
              <a:ext uri="{FF2B5EF4-FFF2-40B4-BE49-F238E27FC236}">
                <a16:creationId xmlns:a16="http://schemas.microsoft.com/office/drawing/2014/main" id="{6F3D95FF-872D-42A4-93DD-6A843F583E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6705600" cy="4381500"/>
          </a:xfrm>
          <a:prstGeom prst="rect">
            <a:avLst/>
          </a:prstGeom>
          <a:noFill/>
          <a:ln>
            <a:noFill/>
          </a:ln>
        </p:spPr>
      </p:pic>
      <p:sp>
        <p:nvSpPr>
          <p:cNvPr id="6" name="Rectangle 5">
            <a:extLst>
              <a:ext uri="{FF2B5EF4-FFF2-40B4-BE49-F238E27FC236}">
                <a16:creationId xmlns:a16="http://schemas.microsoft.com/office/drawing/2014/main" id="{F53210B7-63DF-49C7-920D-59FF184220E0}"/>
              </a:ext>
            </a:extLst>
          </p:cNvPr>
          <p:cNvSpPr/>
          <p:nvPr/>
        </p:nvSpPr>
        <p:spPr>
          <a:xfrm>
            <a:off x="2362200" y="6236493"/>
            <a:ext cx="4191000" cy="307777"/>
          </a:xfrm>
          <a:prstGeom prst="rect">
            <a:avLst/>
          </a:prstGeom>
        </p:spPr>
        <p:txBody>
          <a:bodyPr wrap="square">
            <a:spAutoFit/>
          </a:bodyPr>
          <a:lstStyle/>
          <a:p>
            <a:r>
              <a:rPr lang="en-US" sz="1400" dirty="0">
                <a:latin typeface="Times New Roman" panose="02020603050405020304" pitchFamily="18" charset="0"/>
                <a:ea typeface="MS Mincho" panose="02020609040205080304" pitchFamily="49" charset="-128"/>
              </a:rPr>
              <a:t>ACCA-IMA, “The Future CFO Role,” November 2014</a:t>
            </a:r>
            <a:endParaRPr lang="en-US" sz="1400" dirty="0"/>
          </a:p>
        </p:txBody>
      </p:sp>
    </p:spTree>
    <p:extLst>
      <p:ext uri="{BB962C8B-B14F-4D97-AF65-F5344CB8AC3E}">
        <p14:creationId xmlns:p14="http://schemas.microsoft.com/office/powerpoint/2010/main" val="3567244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3150" y="1677988"/>
            <a:ext cx="6729413" cy="1416050"/>
          </a:xfrm>
          <a:prstGeom prst="rect">
            <a:avLst/>
          </a:prstGeom>
        </p:spPr>
        <p:txBody>
          <a:bodyPr>
            <a:spAutoFit/>
          </a:bodyPr>
          <a:lstStyle/>
          <a:p>
            <a:pPr>
              <a:defRPr/>
            </a:pPr>
            <a:endParaRPr lang="en-US" sz="2000" dirty="0"/>
          </a:p>
          <a:p>
            <a:pPr marL="342900" indent="-342900">
              <a:buFont typeface="Arial" panose="020B0604020202020204" pitchFamily="34" charset="0"/>
              <a:buChar char="•"/>
              <a:defRPr/>
            </a:pPr>
            <a:endParaRPr lang="en-US" sz="2400" dirty="0"/>
          </a:p>
          <a:p>
            <a:pPr marL="800100" lvl="1" indent="-342900">
              <a:buFont typeface="Arial" panose="020B0604020202020204" pitchFamily="34" charset="0"/>
              <a:buChar char="•"/>
              <a:defRPr/>
            </a:pPr>
            <a:endParaRPr lang="en-US" sz="2400" dirty="0"/>
          </a:p>
          <a:p>
            <a:pPr>
              <a:defRPr/>
            </a:pPr>
            <a:endParaRPr lang="en-US" dirty="0"/>
          </a:p>
        </p:txBody>
      </p:sp>
      <p:sp>
        <p:nvSpPr>
          <p:cNvPr id="6" name="Rectangle 5"/>
          <p:cNvSpPr/>
          <p:nvPr/>
        </p:nvSpPr>
        <p:spPr>
          <a:xfrm>
            <a:off x="0" y="0"/>
            <a:ext cx="9144000" cy="1168400"/>
          </a:xfrm>
          <a:prstGeom prst="rect">
            <a:avLst/>
          </a:prstGeom>
          <a:solidFill>
            <a:srgbClr val="1E2F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4581" name="Title 1"/>
          <p:cNvSpPr>
            <a:spLocks noGrp="1"/>
          </p:cNvSpPr>
          <p:nvPr>
            <p:ph type="title"/>
          </p:nvPr>
        </p:nvSpPr>
        <p:spPr>
          <a:xfrm>
            <a:off x="457200" y="152400"/>
            <a:ext cx="8229600" cy="868363"/>
          </a:xfrm>
        </p:spPr>
        <p:txBody>
          <a:bodyPr>
            <a:normAutofit/>
          </a:bodyPr>
          <a:lstStyle/>
          <a:p>
            <a:r>
              <a:rPr lang="en-US" altLang="en-US" sz="3600" dirty="0">
                <a:solidFill>
                  <a:srgbClr val="FFFFFF"/>
                </a:solidFill>
              </a:rPr>
              <a:t>Data Analytics Evolution</a:t>
            </a:r>
          </a:p>
        </p:txBody>
      </p:sp>
      <p:sp>
        <p:nvSpPr>
          <p:cNvPr id="2" name="TextBox 1"/>
          <p:cNvSpPr txBox="1"/>
          <p:nvPr/>
        </p:nvSpPr>
        <p:spPr>
          <a:xfrm>
            <a:off x="1565696" y="6102995"/>
            <a:ext cx="6012608" cy="276999"/>
          </a:xfrm>
          <a:prstGeom prst="rect">
            <a:avLst/>
          </a:prstGeom>
          <a:noFill/>
        </p:spPr>
        <p:txBody>
          <a:bodyPr wrap="none" rtlCol="0">
            <a:spAutoFit/>
          </a:bodyPr>
          <a:lstStyle/>
          <a:p>
            <a:r>
              <a:rPr lang="en-US" sz="1200" dirty="0"/>
              <a:t>Source: Gartner Inc., as published in Strategic Finance, Tech Practices, January 2015</a:t>
            </a:r>
          </a:p>
        </p:txBody>
      </p:sp>
      <p:sp>
        <p:nvSpPr>
          <p:cNvPr id="3" name="Footer Placeholder 2"/>
          <p:cNvSpPr>
            <a:spLocks noGrp="1"/>
          </p:cNvSpPr>
          <p:nvPr>
            <p:ph type="ftr" sz="quarter" idx="12"/>
          </p:nvPr>
        </p:nvSpPr>
        <p:spPr>
          <a:xfrm>
            <a:off x="457200" y="6389132"/>
            <a:ext cx="1447800" cy="381000"/>
          </a:xfrm>
        </p:spPr>
        <p:txBody>
          <a:bodyPr/>
          <a:lstStyle/>
          <a:p>
            <a:pPr algn="l">
              <a:defRPr/>
            </a:pPr>
            <a:fld id="{51F1C11B-11A9-4726-9041-CD555AD86B9F}" type="slidenum">
              <a:rPr lang="en-US" altLang="en-US" smtClean="0"/>
              <a:pPr algn="l">
                <a:defRPr/>
              </a:pPr>
              <a:t>23</a:t>
            </a:fld>
            <a:endParaRPr lang="en-US" alt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484" y="1552378"/>
            <a:ext cx="5528516" cy="407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5903031"/>
            <a:ext cx="1219200" cy="869343"/>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E78D8-FE25-4A35-A5F3-C397E3375314}"/>
              </a:ext>
            </a:extLst>
          </p:cNvPr>
          <p:cNvSpPr>
            <a:spLocks noGrp="1"/>
          </p:cNvSpPr>
          <p:nvPr>
            <p:ph idx="1"/>
          </p:nvPr>
        </p:nvSpPr>
        <p:spPr>
          <a:xfrm>
            <a:off x="533400" y="1562100"/>
            <a:ext cx="8229600" cy="4190999"/>
          </a:xfrm>
        </p:spPr>
        <p:txBody>
          <a:bodyPr>
            <a:normAutofit fontScale="77500" lnSpcReduction="20000"/>
          </a:bodyPr>
          <a:lstStyle/>
          <a:p>
            <a:pPr marL="457200" indent="-457200">
              <a:lnSpc>
                <a:spcPct val="120000"/>
              </a:lnSpc>
              <a:spcBef>
                <a:spcPts val="0"/>
              </a:spcBef>
              <a:spcAft>
                <a:spcPts val="800"/>
              </a:spcAft>
              <a:buFont typeface="Arial" panose="020B0604020202020204" pitchFamily="34" charset="0"/>
              <a:buChar char="•"/>
            </a:pPr>
            <a:r>
              <a:rPr lang="en-GB" dirty="0">
                <a:solidFill>
                  <a:srgbClr val="000000"/>
                </a:solidFill>
              </a:rPr>
              <a:t>Data scientists can serve as valuable support for finance professionals, making it possible to derive recommendations for action from large quantities of unstructured data. </a:t>
            </a:r>
          </a:p>
          <a:p>
            <a:pPr marL="457200" indent="-457200">
              <a:lnSpc>
                <a:spcPct val="120000"/>
              </a:lnSpc>
              <a:spcBef>
                <a:spcPts val="0"/>
              </a:spcBef>
              <a:spcAft>
                <a:spcPts val="800"/>
              </a:spcAft>
              <a:buFont typeface="Arial" panose="020B0604020202020204" pitchFamily="34" charset="0"/>
              <a:buChar char="•"/>
            </a:pPr>
            <a:r>
              <a:rPr lang="en-GB" dirty="0">
                <a:solidFill>
                  <a:srgbClr val="000000"/>
                </a:solidFill>
              </a:rPr>
              <a:t>Finance and accounting </a:t>
            </a:r>
            <a:r>
              <a:rPr lang="en-US" dirty="0">
                <a:solidFill>
                  <a:srgbClr val="000000"/>
                </a:solidFill>
              </a:rPr>
              <a:t>professionals must learn to communicate with data scientists and technology specialists, helping to translate data into business insights. </a:t>
            </a:r>
          </a:p>
          <a:p>
            <a:pPr marL="457200" indent="-457200">
              <a:lnSpc>
                <a:spcPct val="120000"/>
              </a:lnSpc>
              <a:spcBef>
                <a:spcPts val="0"/>
              </a:spcBef>
              <a:spcAft>
                <a:spcPts val="800"/>
              </a:spcAft>
              <a:buFont typeface="Arial" panose="020B0604020202020204" pitchFamily="34" charset="0"/>
              <a:buChar char="•"/>
            </a:pPr>
            <a:r>
              <a:rPr lang="en-US" dirty="0">
                <a:solidFill>
                  <a:srgbClr val="000000"/>
                </a:solidFill>
              </a:rPr>
              <a:t>This role has been described as being that of an </a:t>
            </a:r>
            <a:r>
              <a:rPr lang="en-US" i="1" dirty="0">
                <a:solidFill>
                  <a:srgbClr val="000000"/>
                </a:solidFill>
              </a:rPr>
              <a:t>analytics translator</a:t>
            </a:r>
          </a:p>
        </p:txBody>
      </p:sp>
      <p:sp>
        <p:nvSpPr>
          <p:cNvPr id="3" name="Title 2">
            <a:extLst>
              <a:ext uri="{FF2B5EF4-FFF2-40B4-BE49-F238E27FC236}">
                <a16:creationId xmlns:a16="http://schemas.microsoft.com/office/drawing/2014/main" id="{D5F4FF36-5AFD-4DD8-917E-9CC25FC5DBB6}"/>
              </a:ext>
            </a:extLst>
          </p:cNvPr>
          <p:cNvSpPr>
            <a:spLocks noGrp="1"/>
          </p:cNvSpPr>
          <p:nvPr>
            <p:ph type="title"/>
          </p:nvPr>
        </p:nvSpPr>
        <p:spPr/>
        <p:txBody>
          <a:bodyPr>
            <a:normAutofit fontScale="90000"/>
          </a:bodyPr>
          <a:lstStyle/>
          <a:p>
            <a:r>
              <a:rPr lang="en-US" dirty="0"/>
              <a:t>An Emerging Role - Analytics Translator</a:t>
            </a:r>
          </a:p>
        </p:txBody>
      </p:sp>
      <p:sp>
        <p:nvSpPr>
          <p:cNvPr id="4" name="Footer Placeholder 3">
            <a:extLst>
              <a:ext uri="{FF2B5EF4-FFF2-40B4-BE49-F238E27FC236}">
                <a16:creationId xmlns:a16="http://schemas.microsoft.com/office/drawing/2014/main" id="{8C406378-C546-442F-B6C5-A28993B67E18}"/>
              </a:ext>
            </a:extLst>
          </p:cNvPr>
          <p:cNvSpPr>
            <a:spLocks noGrp="1"/>
          </p:cNvSpPr>
          <p:nvPr>
            <p:ph type="ftr" sz="quarter" idx="11"/>
          </p:nvPr>
        </p:nvSpPr>
        <p:spPr/>
        <p:txBody>
          <a:bodyPr/>
          <a:lstStyle/>
          <a:p>
            <a:fld id="{EB25A976-D368-4A7C-A42F-F9474EF49DA1}" type="slidenum">
              <a:rPr lang="en-US" smtClean="0"/>
              <a:pPr/>
              <a:t>24</a:t>
            </a:fld>
            <a:endParaRPr lang="en-US" dirty="0"/>
          </a:p>
        </p:txBody>
      </p:sp>
    </p:spTree>
    <p:extLst>
      <p:ext uri="{BB962C8B-B14F-4D97-AF65-F5344CB8AC3E}">
        <p14:creationId xmlns:p14="http://schemas.microsoft.com/office/powerpoint/2010/main" val="22044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75633"/>
            <a:ext cx="5867400" cy="3782292"/>
          </a:xfrm>
        </p:spPr>
        <p:txBody>
          <a:bodyPr>
            <a:noAutofit/>
          </a:bodyPr>
          <a:lstStyle/>
          <a:p>
            <a:r>
              <a:rPr lang="en-US" b="1" dirty="0"/>
              <a:t>Evolving Competencies for Accountants</a:t>
            </a:r>
          </a:p>
        </p:txBody>
      </p:sp>
      <p:pic>
        <p:nvPicPr>
          <p:cNvPr id="3" name="Picture 3" descr="Robot-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19700" y="2387600"/>
            <a:ext cx="29591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3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2" presetClass="emph" presetSubtype="0" fill="hold" nodeType="afterEffect">
                                  <p:stCondLst>
                                    <p:cond delay="0"/>
                                  </p:stCondLst>
                                  <p:childTnLst>
                                    <p:animRot by="120000">
                                      <p:cBhvr>
                                        <p:cTn id="11" dur="50" fill="hold">
                                          <p:stCondLst>
                                            <p:cond delay="0"/>
                                          </p:stCondLst>
                                        </p:cTn>
                                        <p:tgtEl>
                                          <p:spTgt spid="3"/>
                                        </p:tgtEl>
                                        <p:attrNameLst>
                                          <p:attrName>r</p:attrName>
                                        </p:attrNameLst>
                                      </p:cBhvr>
                                    </p:animRot>
                                    <p:animRot by="-240000">
                                      <p:cBhvr>
                                        <p:cTn id="12" dur="100" fill="hold">
                                          <p:stCondLst>
                                            <p:cond delay="100"/>
                                          </p:stCondLst>
                                        </p:cTn>
                                        <p:tgtEl>
                                          <p:spTgt spid="3"/>
                                        </p:tgtEl>
                                        <p:attrNameLst>
                                          <p:attrName>r</p:attrName>
                                        </p:attrNameLst>
                                      </p:cBhvr>
                                    </p:animRot>
                                    <p:animRot by="240000">
                                      <p:cBhvr>
                                        <p:cTn id="13" dur="100" fill="hold">
                                          <p:stCondLst>
                                            <p:cond delay="200"/>
                                          </p:stCondLst>
                                        </p:cTn>
                                        <p:tgtEl>
                                          <p:spTgt spid="3"/>
                                        </p:tgtEl>
                                        <p:attrNameLst>
                                          <p:attrName>r</p:attrName>
                                        </p:attrNameLst>
                                      </p:cBhvr>
                                    </p:animRot>
                                    <p:animRot by="-240000">
                                      <p:cBhvr>
                                        <p:cTn id="14" dur="100" fill="hold">
                                          <p:stCondLst>
                                            <p:cond delay="300"/>
                                          </p:stCondLst>
                                        </p:cTn>
                                        <p:tgtEl>
                                          <p:spTgt spid="3"/>
                                        </p:tgtEl>
                                        <p:attrNameLst>
                                          <p:attrName>r</p:attrName>
                                        </p:attrNameLst>
                                      </p:cBhvr>
                                    </p:animRot>
                                    <p:animRot by="120000">
                                      <p:cBhvr>
                                        <p:cTn id="15" dur="100" fill="hold">
                                          <p:stCondLst>
                                            <p:cond delay="400"/>
                                          </p:stCondLst>
                                        </p:cTn>
                                        <p:tgtEl>
                                          <p:spTgt spid="3"/>
                                        </p:tgtEl>
                                        <p:attrNameLst>
                                          <p:attrName>r</p:attrName>
                                        </p:attrNameLst>
                                      </p:cBhvr>
                                    </p:animRot>
                                  </p:childTnLst>
                                </p:cTn>
                              </p:par>
                            </p:childTnLst>
                          </p:cTn>
                        </p:par>
                        <p:par>
                          <p:cTn id="16" fill="hold">
                            <p:stCondLst>
                              <p:cond delay="1500"/>
                            </p:stCondLst>
                            <p:childTnLst>
                              <p:par>
                                <p:cTn id="17" presetID="2" presetClass="exit" presetSubtype="8" fill="hold" nodeType="afterEffect">
                                  <p:stCondLst>
                                    <p:cond delay="0"/>
                                  </p:stCondLst>
                                  <p:childTnLst>
                                    <p:anim calcmode="lin" valueType="num">
                                      <p:cBhvr additive="base">
                                        <p:cTn id="18" dur="2000"/>
                                        <p:tgtEl>
                                          <p:spTgt spid="3"/>
                                        </p:tgtEl>
                                        <p:attrNameLst>
                                          <p:attrName>ppt_x</p:attrName>
                                        </p:attrNameLst>
                                      </p:cBhvr>
                                      <p:tavLst>
                                        <p:tav tm="0">
                                          <p:val>
                                            <p:strVal val="ppt_x"/>
                                          </p:val>
                                        </p:tav>
                                        <p:tav tm="100000">
                                          <p:val>
                                            <p:strVal val="0-ppt_w/2"/>
                                          </p:val>
                                        </p:tav>
                                      </p:tavLst>
                                    </p:anim>
                                    <p:anim calcmode="lin" valueType="num">
                                      <p:cBhvr additive="base">
                                        <p:cTn id="19" dur="2000"/>
                                        <p:tgtEl>
                                          <p:spTgt spid="3"/>
                                        </p:tgtEl>
                                        <p:attrNameLst>
                                          <p:attrName>ppt_y</p:attrName>
                                        </p:attrNameLst>
                                      </p:cBhvr>
                                      <p:tavLst>
                                        <p:tav tm="0">
                                          <p:val>
                                            <p:strVal val="ppt_y"/>
                                          </p:val>
                                        </p:tav>
                                        <p:tav tm="100000">
                                          <p:val>
                                            <p:strVal val="ppt_y"/>
                                          </p:val>
                                        </p:tav>
                                      </p:tavLst>
                                    </p:anim>
                                    <p:set>
                                      <p:cBhvr>
                                        <p:cTn id="2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5610F7-DF14-44D5-9230-595EC447B125}"/>
              </a:ext>
            </a:extLst>
          </p:cNvPr>
          <p:cNvSpPr/>
          <p:nvPr/>
        </p:nvSpPr>
        <p:spPr>
          <a:xfrm>
            <a:off x="0" y="-8501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16B07B-C3D7-41EC-89BA-CC39646C604D}"/>
              </a:ext>
            </a:extLst>
          </p:cNvPr>
          <p:cNvSpPr>
            <a:spLocks noGrp="1"/>
          </p:cNvSpPr>
          <p:nvPr>
            <p:ph type="title"/>
          </p:nvPr>
        </p:nvSpPr>
        <p:spPr>
          <a:xfrm>
            <a:off x="457199" y="-7917"/>
            <a:ext cx="7800975" cy="846117"/>
          </a:xfrm>
        </p:spPr>
        <p:txBody>
          <a:bodyPr/>
          <a:lstStyle/>
          <a:p>
            <a:pPr algn="l"/>
            <a:r>
              <a:rPr lang="en-US" dirty="0">
                <a:solidFill>
                  <a:schemeClr val="bg1"/>
                </a:solidFill>
              </a:rPr>
              <a:t>Preparing for the Future of Work </a:t>
            </a:r>
          </a:p>
        </p:txBody>
      </p:sp>
      <p:sp>
        <p:nvSpPr>
          <p:cNvPr id="3" name="Footer Placeholder 2">
            <a:extLst>
              <a:ext uri="{FF2B5EF4-FFF2-40B4-BE49-F238E27FC236}">
                <a16:creationId xmlns:a16="http://schemas.microsoft.com/office/drawing/2014/main" id="{D3ED6411-1F9E-4CBD-8F34-052DD9091290}"/>
              </a:ext>
            </a:extLst>
          </p:cNvPr>
          <p:cNvSpPr>
            <a:spLocks noGrp="1"/>
          </p:cNvSpPr>
          <p:nvPr>
            <p:ph type="ftr" sz="quarter" idx="10"/>
          </p:nvPr>
        </p:nvSpPr>
        <p:spPr/>
        <p:txBody>
          <a:bodyPr/>
          <a:lstStyle/>
          <a:p>
            <a:endParaRPr lang="en-US" dirty="0"/>
          </a:p>
        </p:txBody>
      </p:sp>
      <p:sp>
        <p:nvSpPr>
          <p:cNvPr id="6" name="TextBox 5">
            <a:extLst>
              <a:ext uri="{FF2B5EF4-FFF2-40B4-BE49-F238E27FC236}">
                <a16:creationId xmlns:a16="http://schemas.microsoft.com/office/drawing/2014/main" id="{53061848-246C-4A79-B61F-EFC6F19A6004}"/>
              </a:ext>
            </a:extLst>
          </p:cNvPr>
          <p:cNvSpPr txBox="1"/>
          <p:nvPr/>
        </p:nvSpPr>
        <p:spPr>
          <a:xfrm>
            <a:off x="4210050" y="1656519"/>
            <a:ext cx="45720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rPr>
              <a:t>No simple or prescriptive solutions</a:t>
            </a:r>
          </a:p>
          <a:p>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rPr>
              <a:t>Many jobs today, and many more in the near future, will require specific skills - a combination of </a:t>
            </a:r>
            <a:r>
              <a:rPr lang="en-US" sz="2400" b="1" dirty="0">
                <a:solidFill>
                  <a:srgbClr val="000000"/>
                </a:solidFill>
              </a:rPr>
              <a:t>technological know-how, problem-solving, and critical thinking - </a:t>
            </a:r>
            <a:r>
              <a:rPr lang="en-US" sz="2400" dirty="0">
                <a:solidFill>
                  <a:srgbClr val="000000"/>
                </a:solidFill>
              </a:rPr>
              <a:t>as well as soft skills such as perseverance, collaboration, and empathy</a:t>
            </a:r>
          </a:p>
        </p:txBody>
      </p:sp>
      <p:sp>
        <p:nvSpPr>
          <p:cNvPr id="7" name="TextBox 6">
            <a:extLst>
              <a:ext uri="{FF2B5EF4-FFF2-40B4-BE49-F238E27FC236}">
                <a16:creationId xmlns:a16="http://schemas.microsoft.com/office/drawing/2014/main" id="{58E9DDA4-F91A-46C7-BF29-2F8BE62A49A3}"/>
              </a:ext>
            </a:extLst>
          </p:cNvPr>
          <p:cNvSpPr txBox="1"/>
          <p:nvPr/>
        </p:nvSpPr>
        <p:spPr>
          <a:xfrm>
            <a:off x="1524000" y="6201489"/>
            <a:ext cx="6629400" cy="246221"/>
          </a:xfrm>
          <a:prstGeom prst="rect">
            <a:avLst/>
          </a:prstGeom>
          <a:noFill/>
        </p:spPr>
        <p:txBody>
          <a:bodyPr wrap="square" rtlCol="0">
            <a:spAutoFit/>
          </a:bodyPr>
          <a:lstStyle/>
          <a:p>
            <a:r>
              <a:rPr lang="en-US" sz="1000" dirty="0"/>
              <a:t>Source: “The Changing Nature of Work” World Bank Group, 2019 </a:t>
            </a:r>
          </a:p>
        </p:txBody>
      </p:sp>
      <p:pic>
        <p:nvPicPr>
          <p:cNvPr id="8" name="Picture 7">
            <a:extLst>
              <a:ext uri="{FF2B5EF4-FFF2-40B4-BE49-F238E27FC236}">
                <a16:creationId xmlns:a16="http://schemas.microsoft.com/office/drawing/2014/main" id="{CD414C1D-DFCB-4D08-BE31-6088AE1B0CFC}"/>
              </a:ext>
            </a:extLst>
          </p:cNvPr>
          <p:cNvPicPr>
            <a:picLocks noChangeAspect="1"/>
          </p:cNvPicPr>
          <p:nvPr/>
        </p:nvPicPr>
        <p:blipFill>
          <a:blip r:embed="rId3"/>
          <a:stretch>
            <a:fillRect/>
          </a:stretch>
        </p:blipFill>
        <p:spPr>
          <a:xfrm>
            <a:off x="381000" y="1275211"/>
            <a:ext cx="3581400" cy="4619894"/>
          </a:xfrm>
          <a:prstGeom prst="rect">
            <a:avLst/>
          </a:prstGeom>
        </p:spPr>
      </p:pic>
    </p:spTree>
    <p:extLst>
      <p:ext uri="{BB962C8B-B14F-4D97-AF65-F5344CB8AC3E}">
        <p14:creationId xmlns:p14="http://schemas.microsoft.com/office/powerpoint/2010/main" val="2789849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655AF1-5ACF-C94B-84E7-11AF8F32795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623955" y="1574597"/>
            <a:ext cx="4087091" cy="4166007"/>
          </a:xfrm>
          <a:prstGeom prst="rect">
            <a:avLst/>
          </a:prstGeom>
        </p:spPr>
      </p:pic>
      <p:sp>
        <p:nvSpPr>
          <p:cNvPr id="2" name="Title 1">
            <a:extLst>
              <a:ext uri="{FF2B5EF4-FFF2-40B4-BE49-F238E27FC236}">
                <a16:creationId xmlns:a16="http://schemas.microsoft.com/office/drawing/2014/main" id="{6FB38FD8-0D7D-44DD-859A-7090D960B942}"/>
              </a:ext>
            </a:extLst>
          </p:cNvPr>
          <p:cNvSpPr>
            <a:spLocks noGrp="1"/>
          </p:cNvSpPr>
          <p:nvPr>
            <p:ph type="title"/>
          </p:nvPr>
        </p:nvSpPr>
        <p:spPr/>
        <p:txBody>
          <a:bodyPr>
            <a:normAutofit/>
          </a:bodyPr>
          <a:lstStyle/>
          <a:p>
            <a:r>
              <a:rPr lang="en-US" dirty="0"/>
              <a:t>It’s Crunch Time for Accounting</a:t>
            </a:r>
          </a:p>
        </p:txBody>
      </p:sp>
      <p:sp>
        <p:nvSpPr>
          <p:cNvPr id="5" name="Footer Placeholder 4">
            <a:extLst>
              <a:ext uri="{FF2B5EF4-FFF2-40B4-BE49-F238E27FC236}">
                <a16:creationId xmlns:a16="http://schemas.microsoft.com/office/drawing/2014/main" id="{36A33873-FB4B-41A9-81E6-E24484624A75}"/>
              </a:ext>
            </a:extLst>
          </p:cNvPr>
          <p:cNvSpPr>
            <a:spLocks noGrp="1"/>
          </p:cNvSpPr>
          <p:nvPr>
            <p:ph type="ftr" sz="quarter" idx="10"/>
          </p:nvPr>
        </p:nvSpPr>
        <p:spPr/>
        <p:txBody>
          <a:bodyPr/>
          <a:lstStyle/>
          <a:p>
            <a:fld id="{EB25A976-D368-4A7C-A42F-F9474EF49DA1}" type="slidenum">
              <a:rPr lang="en-US" smtClean="0"/>
              <a:pPr/>
              <a:t>27</a:t>
            </a:fld>
            <a:endParaRPr lang="en-US" dirty="0"/>
          </a:p>
        </p:txBody>
      </p:sp>
      <p:sp>
        <p:nvSpPr>
          <p:cNvPr id="7" name="TextBox 6">
            <a:extLst>
              <a:ext uri="{FF2B5EF4-FFF2-40B4-BE49-F238E27FC236}">
                <a16:creationId xmlns:a16="http://schemas.microsoft.com/office/drawing/2014/main" id="{EEC3878C-3CC3-4012-BD22-4B5E565882D6}"/>
              </a:ext>
            </a:extLst>
          </p:cNvPr>
          <p:cNvSpPr txBox="1"/>
          <p:nvPr/>
        </p:nvSpPr>
        <p:spPr>
          <a:xfrm>
            <a:off x="381000" y="1945481"/>
            <a:ext cx="4038600" cy="3693319"/>
          </a:xfrm>
          <a:prstGeom prst="rect">
            <a:avLst/>
          </a:prstGeom>
          <a:noFill/>
        </p:spPr>
        <p:txBody>
          <a:bodyPr wrap="square" rtlCol="0">
            <a:spAutoFit/>
          </a:bodyPr>
          <a:lstStyle/>
          <a:p>
            <a:pPr algn="ctr"/>
            <a:r>
              <a:rPr lang="en-US" dirty="0">
                <a:solidFill>
                  <a:srgbClr val="000000"/>
                </a:solidFill>
              </a:rPr>
              <a:t>Employees will be doing things in new ways, some of which will make CFOs uncomfortable. Finance talent models are evolving quickly, with a premium placed on data scientists, business analysts, and storytellers. All of your people should be able to contribute to elevating the value of Finance in terms of communication, impact, and influence. Make every new hire count.</a:t>
            </a:r>
          </a:p>
          <a:p>
            <a:pPr algn="ctr"/>
            <a:r>
              <a:rPr lang="en-US" dirty="0">
                <a:solidFill>
                  <a:srgbClr val="000000"/>
                </a:solidFill>
              </a:rPr>
              <a:t> </a:t>
            </a:r>
          </a:p>
          <a:p>
            <a:pPr algn="ctr"/>
            <a:r>
              <a:rPr lang="en-US" b="1" dirty="0">
                <a:solidFill>
                  <a:srgbClr val="000000"/>
                </a:solidFill>
              </a:rPr>
              <a:t>- </a:t>
            </a:r>
            <a:r>
              <a:rPr lang="en-US" b="1" i="1" dirty="0">
                <a:solidFill>
                  <a:srgbClr val="000000"/>
                </a:solidFill>
              </a:rPr>
              <a:t>Deloitte’s “Crunch Time V, Finance 2025” </a:t>
            </a:r>
          </a:p>
        </p:txBody>
      </p:sp>
      <p:sp>
        <p:nvSpPr>
          <p:cNvPr id="6" name="TextBox 5">
            <a:extLst>
              <a:ext uri="{FF2B5EF4-FFF2-40B4-BE49-F238E27FC236}">
                <a16:creationId xmlns:a16="http://schemas.microsoft.com/office/drawing/2014/main" id="{B828D72E-58D5-594A-B282-51305E353DA0}"/>
              </a:ext>
            </a:extLst>
          </p:cNvPr>
          <p:cNvSpPr txBox="1"/>
          <p:nvPr/>
        </p:nvSpPr>
        <p:spPr>
          <a:xfrm>
            <a:off x="1905000" y="533400"/>
            <a:ext cx="838200" cy="3154710"/>
          </a:xfrm>
          <a:prstGeom prst="rect">
            <a:avLst/>
          </a:prstGeom>
          <a:noFill/>
        </p:spPr>
        <p:txBody>
          <a:bodyPr wrap="square" rtlCol="0">
            <a:spAutoFit/>
          </a:bodyPr>
          <a:lstStyle/>
          <a:p>
            <a:r>
              <a:rPr lang="en-US" sz="19900" dirty="0">
                <a:solidFill>
                  <a:schemeClr val="accent2">
                    <a:lumMod val="40000"/>
                    <a:lumOff val="60000"/>
                  </a:schemeClr>
                </a:solidFill>
              </a:rPr>
              <a:t>“</a:t>
            </a:r>
          </a:p>
        </p:txBody>
      </p:sp>
    </p:spTree>
    <p:extLst>
      <p:ext uri="{BB962C8B-B14F-4D97-AF65-F5344CB8AC3E}">
        <p14:creationId xmlns:p14="http://schemas.microsoft.com/office/powerpoint/2010/main" val="3151409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487AF5-DEC8-458D-996F-302494ACFAF5}"/>
              </a:ext>
            </a:extLst>
          </p:cNvPr>
          <p:cNvSpPr>
            <a:spLocks noGrp="1"/>
          </p:cNvSpPr>
          <p:nvPr>
            <p:ph type="title"/>
          </p:nvPr>
        </p:nvSpPr>
        <p:spPr/>
        <p:txBody>
          <a:bodyPr/>
          <a:lstStyle/>
          <a:p>
            <a:r>
              <a:rPr lang="en-US" dirty="0"/>
              <a:t>Top 10 Skills Employers Want  </a:t>
            </a:r>
          </a:p>
        </p:txBody>
      </p:sp>
      <p:sp>
        <p:nvSpPr>
          <p:cNvPr id="4" name="Footer Placeholder 3">
            <a:extLst>
              <a:ext uri="{FF2B5EF4-FFF2-40B4-BE49-F238E27FC236}">
                <a16:creationId xmlns:a16="http://schemas.microsoft.com/office/drawing/2014/main" id="{23F65CB2-CE79-440A-AA97-E357F5D073AD}"/>
              </a:ext>
            </a:extLst>
          </p:cNvPr>
          <p:cNvSpPr>
            <a:spLocks noGrp="1"/>
          </p:cNvSpPr>
          <p:nvPr>
            <p:ph type="ftr" sz="quarter" idx="11"/>
          </p:nvPr>
        </p:nvSpPr>
        <p:spPr/>
        <p:txBody>
          <a:bodyPr/>
          <a:lstStyle/>
          <a:p>
            <a:fld id="{EB25A976-D368-4A7C-A42F-F9474EF49DA1}" type="slidenum">
              <a:rPr lang="en-US" smtClean="0"/>
              <a:pPr/>
              <a:t>28</a:t>
            </a:fld>
            <a:endParaRPr lang="en-US" dirty="0"/>
          </a:p>
        </p:txBody>
      </p:sp>
      <p:pic>
        <p:nvPicPr>
          <p:cNvPr id="6" name="Picture 5">
            <a:extLst>
              <a:ext uri="{FF2B5EF4-FFF2-40B4-BE49-F238E27FC236}">
                <a16:creationId xmlns:a16="http://schemas.microsoft.com/office/drawing/2014/main" id="{897C6A6D-70EA-45B1-B60C-D4D4CB2C4E0E}"/>
              </a:ext>
            </a:extLst>
          </p:cNvPr>
          <p:cNvPicPr>
            <a:picLocks noChangeAspect="1"/>
          </p:cNvPicPr>
          <p:nvPr/>
        </p:nvPicPr>
        <p:blipFill>
          <a:blip r:embed="rId3"/>
          <a:stretch>
            <a:fillRect/>
          </a:stretch>
        </p:blipFill>
        <p:spPr>
          <a:xfrm>
            <a:off x="1454106" y="1044860"/>
            <a:ext cx="7232694" cy="5066380"/>
          </a:xfrm>
          <a:prstGeom prst="rect">
            <a:avLst/>
          </a:prstGeom>
        </p:spPr>
      </p:pic>
      <p:sp>
        <p:nvSpPr>
          <p:cNvPr id="7" name="TextBox 6">
            <a:extLst>
              <a:ext uri="{FF2B5EF4-FFF2-40B4-BE49-F238E27FC236}">
                <a16:creationId xmlns:a16="http://schemas.microsoft.com/office/drawing/2014/main" id="{029DFEBC-C586-48A3-9F78-3E0D9E17D801}"/>
              </a:ext>
            </a:extLst>
          </p:cNvPr>
          <p:cNvSpPr txBox="1"/>
          <p:nvPr/>
        </p:nvSpPr>
        <p:spPr>
          <a:xfrm>
            <a:off x="2286000" y="6285580"/>
            <a:ext cx="5791200" cy="400110"/>
          </a:xfrm>
          <a:prstGeom prst="rect">
            <a:avLst/>
          </a:prstGeom>
          <a:noFill/>
        </p:spPr>
        <p:txBody>
          <a:bodyPr wrap="square" rtlCol="0">
            <a:spAutoFit/>
          </a:bodyPr>
          <a:lstStyle/>
          <a:p>
            <a:r>
              <a:rPr lang="en-US" sz="1000" dirty="0">
                <a:hlinkClick r:id="rId4"/>
              </a:rPr>
              <a:t>https://www.weforum.org/agenda/2016/01/the-10-skills-you-need-to-thrive-in-the-fourth-industrial-revolution/</a:t>
            </a:r>
            <a:r>
              <a:rPr lang="en-US" sz="1000" dirty="0"/>
              <a:t> </a:t>
            </a:r>
          </a:p>
        </p:txBody>
      </p:sp>
    </p:spTree>
    <p:extLst>
      <p:ext uri="{BB962C8B-B14F-4D97-AF65-F5344CB8AC3E}">
        <p14:creationId xmlns:p14="http://schemas.microsoft.com/office/powerpoint/2010/main" val="2821066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F5D526D-5797-4026-AC9D-A5373AD27682}"/>
              </a:ext>
            </a:extLst>
          </p:cNvPr>
          <p:cNvGraphicFramePr>
            <a:graphicFrameLocks noGrp="1"/>
          </p:cNvGraphicFramePr>
          <p:nvPr>
            <p:ph idx="1"/>
            <p:extLst>
              <p:ext uri="{D42A27DB-BD31-4B8C-83A1-F6EECF244321}">
                <p14:modId xmlns:p14="http://schemas.microsoft.com/office/powerpoint/2010/main" val="671310793"/>
              </p:ext>
            </p:extLst>
          </p:nvPr>
        </p:nvGraphicFramePr>
        <p:xfrm>
          <a:off x="457200" y="1676400"/>
          <a:ext cx="3879850" cy="3429000"/>
        </p:xfrm>
        <a:graphic>
          <a:graphicData uri="http://schemas.openxmlformats.org/drawingml/2006/table">
            <a:tbl>
              <a:tblPr>
                <a:tableStyleId>{5C22544A-7EE6-4342-B048-85BDC9FD1C3A}</a:tableStyleId>
              </a:tblPr>
              <a:tblGrid>
                <a:gridCol w="3879850">
                  <a:extLst>
                    <a:ext uri="{9D8B030D-6E8A-4147-A177-3AD203B41FA5}">
                      <a16:colId xmlns:a16="http://schemas.microsoft.com/office/drawing/2014/main" val="2731417196"/>
                    </a:ext>
                  </a:extLst>
                </a:gridCol>
              </a:tblGrid>
              <a:tr h="300990">
                <a:tc>
                  <a:txBody>
                    <a:bodyPr/>
                    <a:lstStyle/>
                    <a:p>
                      <a:pPr algn="ctr" fontAlgn="b"/>
                      <a:r>
                        <a:rPr lang="en-US" sz="2000" u="none" strike="noStrike" dirty="0">
                          <a:solidFill>
                            <a:srgbClr val="000000"/>
                          </a:solidFill>
                          <a:effectLst/>
                        </a:rPr>
                        <a:t>Nontechnical Skills </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28727611"/>
                  </a:ext>
                </a:extLst>
              </a:tr>
              <a:tr h="300990">
                <a:tc>
                  <a:txBody>
                    <a:bodyPr/>
                    <a:lstStyle/>
                    <a:p>
                      <a:pPr algn="l" fontAlgn="ctr"/>
                      <a:r>
                        <a:rPr lang="en-US" sz="2000" u="none" strike="noStrike" dirty="0">
                          <a:solidFill>
                            <a:srgbClr val="FF0000"/>
                          </a:solidFill>
                          <a:effectLst/>
                        </a:rPr>
                        <a:t>Decision analysis (37%)</a:t>
                      </a:r>
                      <a:endParaRPr lang="en-US" sz="2000" b="0"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9059177"/>
                  </a:ext>
                </a:extLst>
              </a:tr>
              <a:tr h="300990">
                <a:tc>
                  <a:txBody>
                    <a:bodyPr/>
                    <a:lstStyle/>
                    <a:p>
                      <a:pPr algn="l" fontAlgn="ctr"/>
                      <a:r>
                        <a:rPr lang="en-US" sz="2000" u="none" strike="noStrike" dirty="0">
                          <a:solidFill>
                            <a:srgbClr val="FF0000"/>
                          </a:solidFill>
                          <a:effectLst/>
                        </a:rPr>
                        <a:t>Process improvement (35%)</a:t>
                      </a:r>
                      <a:endParaRPr lang="en-US" sz="2000" b="0"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68315018"/>
                  </a:ext>
                </a:extLst>
              </a:tr>
              <a:tr h="300990">
                <a:tc>
                  <a:txBody>
                    <a:bodyPr/>
                    <a:lstStyle/>
                    <a:p>
                      <a:pPr algn="l" fontAlgn="ctr"/>
                      <a:r>
                        <a:rPr lang="en-US" sz="2000" u="none" strike="noStrike" dirty="0">
                          <a:solidFill>
                            <a:srgbClr val="FF0000"/>
                          </a:solidFill>
                          <a:effectLst/>
                        </a:rPr>
                        <a:t> Strategic thinking and execution (32%)</a:t>
                      </a:r>
                      <a:endParaRPr lang="en-US" sz="2000" b="0"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124323948"/>
                  </a:ext>
                </a:extLst>
              </a:tr>
              <a:tr h="300990">
                <a:tc>
                  <a:txBody>
                    <a:bodyPr/>
                    <a:lstStyle/>
                    <a:p>
                      <a:pPr algn="l" fontAlgn="ctr"/>
                      <a:r>
                        <a:rPr lang="en-US" sz="2000" u="none" strike="noStrike" dirty="0">
                          <a:solidFill>
                            <a:srgbClr val="FF0000"/>
                          </a:solidFill>
                          <a:effectLst/>
                        </a:rPr>
                        <a:t> Adaptability to change (31%)</a:t>
                      </a:r>
                      <a:endParaRPr lang="en-US" sz="2000" b="0"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22098437"/>
                  </a:ext>
                </a:extLst>
              </a:tr>
              <a:tr h="300990">
                <a:tc>
                  <a:txBody>
                    <a:bodyPr/>
                    <a:lstStyle/>
                    <a:p>
                      <a:pPr algn="l" fontAlgn="ctr"/>
                      <a:r>
                        <a:rPr lang="en-US" sz="2000" u="none" strike="noStrike" dirty="0">
                          <a:solidFill>
                            <a:srgbClr val="000000"/>
                          </a:solidFill>
                          <a:effectLst/>
                        </a:rPr>
                        <a:t> Communication skills (29%)</a:t>
                      </a:r>
                      <a:endParaRPr lang="en-US"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916121277"/>
                  </a:ext>
                </a:extLst>
              </a:tr>
              <a:tr h="300990">
                <a:tc>
                  <a:txBody>
                    <a:bodyPr/>
                    <a:lstStyle/>
                    <a:p>
                      <a:pPr algn="l" fontAlgn="ctr"/>
                      <a:r>
                        <a:rPr lang="en-US" sz="2000" u="none" strike="noStrike" dirty="0">
                          <a:solidFill>
                            <a:srgbClr val="000000"/>
                          </a:solidFill>
                          <a:effectLst/>
                        </a:rPr>
                        <a:t> Leadership (28%)</a:t>
                      </a:r>
                      <a:endParaRPr lang="en-US"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4065518618"/>
                  </a:ext>
                </a:extLst>
              </a:tr>
              <a:tr h="300990">
                <a:tc>
                  <a:txBody>
                    <a:bodyPr/>
                    <a:lstStyle/>
                    <a:p>
                      <a:pPr algn="l" fontAlgn="ctr"/>
                      <a:r>
                        <a:rPr lang="en-US" sz="2000" u="none" strike="noStrike" dirty="0">
                          <a:solidFill>
                            <a:srgbClr val="000000"/>
                          </a:solidFill>
                          <a:effectLst/>
                        </a:rPr>
                        <a:t>Problem solving (27%)</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08161330"/>
                  </a:ext>
                </a:extLst>
              </a:tr>
              <a:tr h="300990">
                <a:tc>
                  <a:txBody>
                    <a:bodyPr/>
                    <a:lstStyle/>
                    <a:p>
                      <a:pPr algn="l" fontAlgn="ctr"/>
                      <a:r>
                        <a:rPr lang="en-US" sz="2000" u="none" strike="noStrike" dirty="0">
                          <a:solidFill>
                            <a:srgbClr val="000000"/>
                          </a:solidFill>
                          <a:effectLst/>
                        </a:rPr>
                        <a:t> Relationship building (19%)</a:t>
                      </a:r>
                      <a:endParaRPr lang="en-US"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586922573"/>
                  </a:ext>
                </a:extLst>
              </a:tr>
              <a:tr h="300990">
                <a:tc>
                  <a:txBody>
                    <a:bodyPr/>
                    <a:lstStyle/>
                    <a:p>
                      <a:pPr algn="l" fontAlgn="ctr"/>
                      <a:r>
                        <a:rPr lang="en-US" sz="2000" u="none" strike="noStrike" dirty="0">
                          <a:solidFill>
                            <a:srgbClr val="000000"/>
                          </a:solidFill>
                          <a:effectLst/>
                        </a:rPr>
                        <a:t>Industry knowledge (15%)</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33354017"/>
                  </a:ext>
                </a:extLst>
              </a:tr>
            </a:tbl>
          </a:graphicData>
        </a:graphic>
      </p:graphicFrame>
      <p:sp>
        <p:nvSpPr>
          <p:cNvPr id="3" name="Title 2">
            <a:extLst>
              <a:ext uri="{FF2B5EF4-FFF2-40B4-BE49-F238E27FC236}">
                <a16:creationId xmlns:a16="http://schemas.microsoft.com/office/drawing/2014/main" id="{199C5B8E-1C94-4F0A-A035-2CDB3F5408DE}"/>
              </a:ext>
            </a:extLst>
          </p:cNvPr>
          <p:cNvSpPr>
            <a:spLocks noGrp="1"/>
          </p:cNvSpPr>
          <p:nvPr>
            <p:ph type="title"/>
          </p:nvPr>
        </p:nvSpPr>
        <p:spPr/>
        <p:txBody>
          <a:bodyPr/>
          <a:lstStyle/>
          <a:p>
            <a:r>
              <a:rPr lang="en-US" dirty="0"/>
              <a:t>The Skills Gap</a:t>
            </a:r>
          </a:p>
        </p:txBody>
      </p:sp>
      <p:sp>
        <p:nvSpPr>
          <p:cNvPr id="4" name="Footer Placeholder 3">
            <a:extLst>
              <a:ext uri="{FF2B5EF4-FFF2-40B4-BE49-F238E27FC236}">
                <a16:creationId xmlns:a16="http://schemas.microsoft.com/office/drawing/2014/main" id="{CA4ABF43-F2D6-4D16-B1C1-4582DE33FFCC}"/>
              </a:ext>
            </a:extLst>
          </p:cNvPr>
          <p:cNvSpPr>
            <a:spLocks noGrp="1"/>
          </p:cNvSpPr>
          <p:nvPr>
            <p:ph type="ftr" sz="quarter" idx="11"/>
          </p:nvPr>
        </p:nvSpPr>
        <p:spPr/>
        <p:txBody>
          <a:bodyPr/>
          <a:lstStyle/>
          <a:p>
            <a:fld id="{EB25A976-D368-4A7C-A42F-F9474EF49DA1}" type="slidenum">
              <a:rPr lang="en-US" smtClean="0"/>
              <a:pPr/>
              <a:t>29</a:t>
            </a:fld>
            <a:endParaRPr lang="en-US" dirty="0"/>
          </a:p>
        </p:txBody>
      </p:sp>
      <p:graphicFrame>
        <p:nvGraphicFramePr>
          <p:cNvPr id="6" name="Table 5">
            <a:extLst>
              <a:ext uri="{FF2B5EF4-FFF2-40B4-BE49-F238E27FC236}">
                <a16:creationId xmlns:a16="http://schemas.microsoft.com/office/drawing/2014/main" id="{8FBC9F5F-FD83-4D90-A8CF-CFD6D72CB4DE}"/>
              </a:ext>
            </a:extLst>
          </p:cNvPr>
          <p:cNvGraphicFramePr>
            <a:graphicFrameLocks noGrp="1"/>
          </p:cNvGraphicFramePr>
          <p:nvPr>
            <p:extLst>
              <p:ext uri="{D42A27DB-BD31-4B8C-83A1-F6EECF244321}">
                <p14:modId xmlns:p14="http://schemas.microsoft.com/office/powerpoint/2010/main" val="3815106163"/>
              </p:ext>
            </p:extLst>
          </p:nvPr>
        </p:nvGraphicFramePr>
        <p:xfrm>
          <a:off x="4572001" y="1676400"/>
          <a:ext cx="4191000" cy="4114800"/>
        </p:xfrm>
        <a:graphic>
          <a:graphicData uri="http://schemas.openxmlformats.org/drawingml/2006/table">
            <a:tbl>
              <a:tblPr>
                <a:tableStyleId>{5C22544A-7EE6-4342-B048-85BDC9FD1C3A}</a:tableStyleId>
              </a:tblPr>
              <a:tblGrid>
                <a:gridCol w="4191000">
                  <a:extLst>
                    <a:ext uri="{9D8B030D-6E8A-4147-A177-3AD203B41FA5}">
                      <a16:colId xmlns:a16="http://schemas.microsoft.com/office/drawing/2014/main" val="879425910"/>
                    </a:ext>
                  </a:extLst>
                </a:gridCol>
              </a:tblGrid>
              <a:tr h="312902">
                <a:tc>
                  <a:txBody>
                    <a:bodyPr/>
                    <a:lstStyle/>
                    <a:p>
                      <a:pPr algn="ctr" fontAlgn="b"/>
                      <a:r>
                        <a:rPr lang="en-US" sz="2000" u="none" strike="noStrike" dirty="0">
                          <a:solidFill>
                            <a:srgbClr val="000000"/>
                          </a:solidFill>
                          <a:effectLst/>
                        </a:rPr>
                        <a:t>Technical Skills </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73573279"/>
                  </a:ext>
                </a:extLst>
              </a:tr>
              <a:tr h="350610">
                <a:tc>
                  <a:txBody>
                    <a:bodyPr/>
                    <a:lstStyle/>
                    <a:p>
                      <a:pPr algn="l" fontAlgn="ctr"/>
                      <a:r>
                        <a:rPr lang="en-US" sz="2000" u="none" strike="noStrike" dirty="0">
                          <a:solidFill>
                            <a:srgbClr val="000000"/>
                          </a:solidFill>
                          <a:effectLst/>
                        </a:rPr>
                        <a:t>Identify key data trends (29%)</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35886243"/>
                  </a:ext>
                </a:extLst>
              </a:tr>
              <a:tr h="350610">
                <a:tc>
                  <a:txBody>
                    <a:bodyPr/>
                    <a:lstStyle/>
                    <a:p>
                      <a:pPr algn="l" fontAlgn="ctr"/>
                      <a:r>
                        <a:rPr lang="en-US" sz="2000" u="none" strike="noStrike" dirty="0">
                          <a:solidFill>
                            <a:srgbClr val="000000"/>
                          </a:solidFill>
                          <a:effectLst/>
                        </a:rPr>
                        <a:t>Operational analysis (28%)</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43752683"/>
                  </a:ext>
                </a:extLst>
              </a:tr>
              <a:tr h="350610">
                <a:tc>
                  <a:txBody>
                    <a:bodyPr/>
                    <a:lstStyle/>
                    <a:p>
                      <a:pPr algn="l" fontAlgn="ctr"/>
                      <a:r>
                        <a:rPr lang="en-US" sz="2000" u="none" strike="noStrike" dirty="0">
                          <a:solidFill>
                            <a:srgbClr val="000000"/>
                          </a:solidFill>
                          <a:effectLst/>
                        </a:rPr>
                        <a:t>Data mining and extraction (28%)</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22799948"/>
                  </a:ext>
                </a:extLst>
              </a:tr>
              <a:tr h="350610">
                <a:tc>
                  <a:txBody>
                    <a:bodyPr/>
                    <a:lstStyle/>
                    <a:p>
                      <a:pPr algn="l" fontAlgn="ctr"/>
                      <a:r>
                        <a:rPr lang="en-US" sz="2000" u="none" strike="noStrike" dirty="0">
                          <a:solidFill>
                            <a:srgbClr val="000000"/>
                          </a:solidFill>
                          <a:effectLst/>
                        </a:rPr>
                        <a:t>Technological acumen (27%)</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15718470"/>
                  </a:ext>
                </a:extLst>
              </a:tr>
              <a:tr h="692668">
                <a:tc>
                  <a:txBody>
                    <a:bodyPr/>
                    <a:lstStyle/>
                    <a:p>
                      <a:pPr algn="l" fontAlgn="ctr"/>
                      <a:r>
                        <a:rPr lang="en-US" sz="2000" u="none" strike="noStrike" dirty="0">
                          <a:solidFill>
                            <a:srgbClr val="000000"/>
                          </a:solidFill>
                          <a:effectLst/>
                        </a:rPr>
                        <a:t>Statistical modelling &amp; data analysis (26%)</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36811775"/>
                  </a:ext>
                </a:extLst>
              </a:tr>
              <a:tr h="692668">
                <a:tc>
                  <a:txBody>
                    <a:bodyPr/>
                    <a:lstStyle/>
                    <a:p>
                      <a:pPr algn="l" fontAlgn="ctr"/>
                      <a:r>
                        <a:rPr lang="en-US" sz="2000" u="none" strike="noStrike" dirty="0">
                          <a:solidFill>
                            <a:srgbClr val="000000"/>
                          </a:solidFill>
                          <a:effectLst/>
                        </a:rPr>
                        <a:t>Planning, budgeting, &amp; forecasting (22%)</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17063731"/>
                  </a:ext>
                </a:extLst>
              </a:tr>
              <a:tr h="350610">
                <a:tc>
                  <a:txBody>
                    <a:bodyPr/>
                    <a:lstStyle/>
                    <a:p>
                      <a:pPr algn="l" fontAlgn="ctr"/>
                      <a:r>
                        <a:rPr lang="en-US" sz="2000" u="none" strike="noStrike" dirty="0">
                          <a:solidFill>
                            <a:srgbClr val="000000"/>
                          </a:solidFill>
                          <a:effectLst/>
                        </a:rPr>
                        <a:t>ERP systems (21%)</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76167256"/>
                  </a:ext>
                </a:extLst>
              </a:tr>
              <a:tr h="350610">
                <a:tc>
                  <a:txBody>
                    <a:bodyPr/>
                    <a:lstStyle/>
                    <a:p>
                      <a:pPr algn="l" fontAlgn="ctr"/>
                      <a:r>
                        <a:rPr lang="en-US" sz="2000" u="none" strike="noStrike" dirty="0">
                          <a:solidFill>
                            <a:srgbClr val="000000"/>
                          </a:solidFill>
                          <a:effectLst/>
                        </a:rPr>
                        <a:t>Cost management (20%)</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31371827"/>
                  </a:ext>
                </a:extLst>
              </a:tr>
              <a:tr h="312902">
                <a:tc>
                  <a:txBody>
                    <a:bodyPr/>
                    <a:lstStyle/>
                    <a:p>
                      <a:pPr algn="l" fontAlgn="ctr"/>
                      <a:r>
                        <a:rPr lang="en-US" sz="2000" u="none" strike="noStrike" dirty="0">
                          <a:solidFill>
                            <a:srgbClr val="000000"/>
                          </a:solidFill>
                          <a:effectLst/>
                        </a:rPr>
                        <a:t>Financial analysis (18%)</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30719476"/>
                  </a:ext>
                </a:extLst>
              </a:tr>
            </a:tbl>
          </a:graphicData>
        </a:graphic>
      </p:graphicFrame>
      <p:sp>
        <p:nvSpPr>
          <p:cNvPr id="7" name="TextBox 6">
            <a:extLst>
              <a:ext uri="{FF2B5EF4-FFF2-40B4-BE49-F238E27FC236}">
                <a16:creationId xmlns:a16="http://schemas.microsoft.com/office/drawing/2014/main" id="{87EFB2A9-49D0-40BA-BFD9-10B7D95B635A}"/>
              </a:ext>
            </a:extLst>
          </p:cNvPr>
          <p:cNvSpPr txBox="1"/>
          <p:nvPr/>
        </p:nvSpPr>
        <p:spPr>
          <a:xfrm>
            <a:off x="2209800" y="6209268"/>
            <a:ext cx="3096810" cy="307777"/>
          </a:xfrm>
          <a:prstGeom prst="rect">
            <a:avLst/>
          </a:prstGeom>
          <a:noFill/>
        </p:spPr>
        <p:txBody>
          <a:bodyPr wrap="none" rtlCol="0">
            <a:spAutoFit/>
          </a:bodyPr>
          <a:lstStyle/>
          <a:p>
            <a:r>
              <a:rPr lang="en-US" sz="1400" dirty="0"/>
              <a:t>Source: IMA-</a:t>
            </a:r>
            <a:r>
              <a:rPr lang="en-US" sz="1400" dirty="0" err="1"/>
              <a:t>RobertHalf</a:t>
            </a:r>
            <a:r>
              <a:rPr lang="en-US" sz="1400" dirty="0"/>
              <a:t> study, 2018.</a:t>
            </a:r>
          </a:p>
        </p:txBody>
      </p:sp>
    </p:spTree>
    <p:extLst>
      <p:ext uri="{BB962C8B-B14F-4D97-AF65-F5344CB8AC3E}">
        <p14:creationId xmlns:p14="http://schemas.microsoft.com/office/powerpoint/2010/main" val="139287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defRPr/>
            </a:pPr>
            <a:r>
              <a:rPr lang="en-US" dirty="0">
                <a:cs typeface="+mj-cs"/>
              </a:rPr>
              <a:t>About IMA</a:t>
            </a:r>
          </a:p>
        </p:txBody>
      </p:sp>
      <p:sp>
        <p:nvSpPr>
          <p:cNvPr id="4100" name="TextBox 1"/>
          <p:cNvSpPr txBox="1">
            <a:spLocks noChangeArrowheads="1"/>
          </p:cNvSpPr>
          <p:nvPr/>
        </p:nvSpPr>
        <p:spPr bwMode="auto">
          <a:xfrm>
            <a:off x="762000" y="1528763"/>
            <a:ext cx="7739063"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r>
              <a:rPr lang="en-US" altLang="en-US" dirty="0">
                <a:solidFill>
                  <a:srgbClr val="1D3156"/>
                </a:solidFill>
              </a:rPr>
              <a:t>IMA</a:t>
            </a:r>
            <a:r>
              <a:rPr lang="en-US" altLang="en-US" baseline="30000" dirty="0">
                <a:solidFill>
                  <a:srgbClr val="1D3156"/>
                </a:solidFill>
              </a:rPr>
              <a:t>®</a:t>
            </a:r>
            <a:r>
              <a:rPr lang="en-US" altLang="en-US" dirty="0">
                <a:solidFill>
                  <a:srgbClr val="1D3156"/>
                </a:solidFill>
              </a:rPr>
              <a:t> (Institute of Management Accountants) is the worldwide association of accountants and financial professionals in business. Founded in 1919, we are one of the largest and most respected associations focused exclusively on advancing the management accounting profession.</a:t>
            </a:r>
          </a:p>
          <a:p>
            <a:pPr eaLnBrk="1" fontAlgn="base" hangingPunct="1">
              <a:spcBef>
                <a:spcPct val="0"/>
              </a:spcBef>
              <a:spcAft>
                <a:spcPct val="0"/>
              </a:spcAft>
              <a:defRPr/>
            </a:pPr>
            <a:endParaRPr lang="en-US" altLang="en-US" dirty="0">
              <a:solidFill>
                <a:srgbClr val="1D3156"/>
              </a:solidFill>
            </a:endParaRPr>
          </a:p>
          <a:p>
            <a:pPr eaLnBrk="1" fontAlgn="base" hangingPunct="1">
              <a:spcBef>
                <a:spcPct val="0"/>
              </a:spcBef>
              <a:spcAft>
                <a:spcPct val="0"/>
              </a:spcAft>
              <a:defRPr/>
            </a:pPr>
            <a:r>
              <a:rPr lang="en-US" altLang="en-US" dirty="0">
                <a:solidFill>
                  <a:srgbClr val="1D3156"/>
                </a:solidFill>
              </a:rPr>
              <a:t>We are committed to: </a:t>
            </a:r>
          </a:p>
          <a:p>
            <a:pPr eaLnBrk="1" fontAlgn="base" hangingPunct="1">
              <a:spcBef>
                <a:spcPct val="0"/>
              </a:spcBef>
              <a:spcAft>
                <a:spcPct val="0"/>
              </a:spcAft>
              <a:defRPr/>
            </a:pPr>
            <a:endParaRPr lang="en-US" altLang="en-US" dirty="0">
              <a:solidFill>
                <a:srgbClr val="1D3156"/>
              </a:solidFill>
            </a:endParaRPr>
          </a:p>
          <a:p>
            <a:pPr marL="285750" indent="-285750" eaLnBrk="1" fontAlgn="base" hangingPunct="1">
              <a:spcBef>
                <a:spcPct val="0"/>
              </a:spcBef>
              <a:spcAft>
                <a:spcPct val="0"/>
              </a:spcAft>
              <a:buFont typeface="Arial" pitchFamily="34" charset="0"/>
              <a:buChar char="•"/>
              <a:defRPr/>
            </a:pPr>
            <a:r>
              <a:rPr lang="en-US" altLang="en-US" b="1" dirty="0">
                <a:solidFill>
                  <a:srgbClr val="1D3156"/>
                </a:solidFill>
              </a:rPr>
              <a:t>Empowering our 100,000+ members </a:t>
            </a:r>
          </a:p>
          <a:p>
            <a:pPr marL="285750" indent="-285750" eaLnBrk="1" fontAlgn="base" hangingPunct="1">
              <a:spcBef>
                <a:spcPct val="0"/>
              </a:spcBef>
              <a:spcAft>
                <a:spcPct val="0"/>
              </a:spcAft>
              <a:buFont typeface="Arial" pitchFamily="34" charset="0"/>
              <a:buChar char="•"/>
              <a:defRPr/>
            </a:pPr>
            <a:r>
              <a:rPr lang="en-US" altLang="en-US" b="1" dirty="0">
                <a:solidFill>
                  <a:srgbClr val="1D3156"/>
                </a:solidFill>
              </a:rPr>
              <a:t>Supporting our 300 professional chapters </a:t>
            </a:r>
          </a:p>
          <a:p>
            <a:pPr marL="285750" indent="-285750" eaLnBrk="1" fontAlgn="base" hangingPunct="1">
              <a:spcBef>
                <a:spcPct val="0"/>
              </a:spcBef>
              <a:spcAft>
                <a:spcPct val="0"/>
              </a:spcAft>
              <a:buFont typeface="Arial" pitchFamily="34" charset="0"/>
              <a:buChar char="•"/>
              <a:defRPr/>
            </a:pPr>
            <a:r>
              <a:rPr lang="en-US" altLang="en-US" b="1" dirty="0">
                <a:solidFill>
                  <a:srgbClr val="1D3156"/>
                </a:solidFill>
              </a:rPr>
              <a:t>Nurturing our 150 student chapters </a:t>
            </a:r>
          </a:p>
          <a:p>
            <a:pPr marL="285750" indent="-285750" eaLnBrk="1" fontAlgn="base" hangingPunct="1">
              <a:spcBef>
                <a:spcPct val="0"/>
              </a:spcBef>
              <a:spcAft>
                <a:spcPct val="0"/>
              </a:spcAft>
              <a:buFont typeface="Arial" pitchFamily="34" charset="0"/>
              <a:buChar char="•"/>
              <a:defRPr/>
            </a:pPr>
            <a:r>
              <a:rPr lang="en-US" altLang="en-US" b="1" dirty="0">
                <a:solidFill>
                  <a:srgbClr val="1D3156"/>
                </a:solidFill>
              </a:rPr>
              <a:t>Providing continuing education opportunities to our 27,000 active CMAs</a:t>
            </a:r>
          </a:p>
          <a:p>
            <a:pPr marL="285750" indent="-285750" eaLnBrk="1" fontAlgn="base" hangingPunct="1">
              <a:spcBef>
                <a:spcPct val="0"/>
              </a:spcBef>
              <a:spcAft>
                <a:spcPct val="0"/>
              </a:spcAft>
              <a:buFont typeface="Arial" pitchFamily="34" charset="0"/>
              <a:buChar char="•"/>
              <a:defRPr/>
            </a:pPr>
            <a:r>
              <a:rPr lang="en-US" altLang="en-US" b="1" dirty="0">
                <a:solidFill>
                  <a:srgbClr val="1D3156"/>
                </a:solidFill>
              </a:rPr>
              <a:t>Growing our footprint globally with a presence in 140 countries</a:t>
            </a:r>
          </a:p>
          <a:p>
            <a:pPr eaLnBrk="1" fontAlgn="base" hangingPunct="1">
              <a:spcBef>
                <a:spcPct val="0"/>
              </a:spcBef>
              <a:spcAft>
                <a:spcPct val="0"/>
              </a:spcAft>
              <a:defRPr/>
            </a:pPr>
            <a:r>
              <a:rPr lang="en-US" altLang="en-US" b="1" dirty="0">
                <a:solidFill>
                  <a:srgbClr val="1D3156"/>
                </a:solidFill>
              </a:rPr>
              <a:t> </a:t>
            </a:r>
          </a:p>
          <a:p>
            <a:pPr marL="285750" indent="-285750" eaLnBrk="1" fontAlgn="base" hangingPunct="1">
              <a:spcBef>
                <a:spcPct val="0"/>
              </a:spcBef>
              <a:spcAft>
                <a:spcPct val="0"/>
              </a:spcAft>
              <a:buFont typeface="Arial" pitchFamily="34" charset="0"/>
              <a:buChar char="•"/>
              <a:defRPr/>
            </a:pPr>
            <a:endParaRPr lang="en-US" altLang="en-US" b="1" dirty="0">
              <a:solidFill>
                <a:srgbClr val="1D3156"/>
              </a:solidFill>
            </a:endParaRPr>
          </a:p>
          <a:p>
            <a:pPr eaLnBrk="1" fontAlgn="base" hangingPunct="1">
              <a:spcBef>
                <a:spcPct val="0"/>
              </a:spcBef>
              <a:spcAft>
                <a:spcPct val="0"/>
              </a:spcAft>
              <a:defRPr/>
            </a:pPr>
            <a:endParaRPr lang="en-US" altLang="en-US" dirty="0">
              <a:solidFill>
                <a:srgbClr val="1D3156"/>
              </a:solidFill>
            </a:endParaRPr>
          </a:p>
          <a:p>
            <a:pPr marL="285750" indent="-285750" eaLnBrk="1" fontAlgn="base" hangingPunct="1">
              <a:spcBef>
                <a:spcPct val="0"/>
              </a:spcBef>
              <a:spcAft>
                <a:spcPct val="0"/>
              </a:spcAft>
              <a:buFont typeface="Arial" pitchFamily="34" charset="0"/>
              <a:buChar char="•"/>
              <a:defRPr/>
            </a:pPr>
            <a:endParaRPr lang="en-US" altLang="en-US" b="1" dirty="0">
              <a:solidFill>
                <a:srgbClr val="1D3156"/>
              </a:solidFill>
            </a:endParaRPr>
          </a:p>
          <a:p>
            <a:pPr marL="285750" indent="-285750" eaLnBrk="1" fontAlgn="base" hangingPunct="1">
              <a:spcBef>
                <a:spcPct val="0"/>
              </a:spcBef>
              <a:spcAft>
                <a:spcPct val="0"/>
              </a:spcAft>
              <a:buFont typeface="Arial" pitchFamily="34" charset="0"/>
              <a:buChar char="•"/>
              <a:defRPr/>
            </a:pPr>
            <a:endParaRPr lang="en-US" altLang="en-US" dirty="0">
              <a:solidFill>
                <a:srgbClr val="1D3156"/>
              </a:solidFill>
            </a:endParaRPr>
          </a:p>
        </p:txBody>
      </p:sp>
    </p:spTree>
    <p:extLst>
      <p:ext uri="{BB962C8B-B14F-4D97-AF65-F5344CB8AC3E}">
        <p14:creationId xmlns:p14="http://schemas.microsoft.com/office/powerpoint/2010/main" val="2503021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7924800" cy="5022235"/>
          </a:xfrm>
        </p:spPr>
        <p:txBody>
          <a:bodyPr>
            <a:normAutofit/>
          </a:bodyPr>
          <a:lstStyle/>
          <a:p>
            <a:pPr>
              <a:buFont typeface="Wingdings" charset="2"/>
              <a:buChar char="§"/>
              <a:tabLst>
                <a:tab pos="5146675" algn="l"/>
              </a:tabLst>
            </a:pPr>
            <a:r>
              <a:rPr lang="en-US" sz="2600" dirty="0">
                <a:solidFill>
                  <a:srgbClr val="1E2F54"/>
                </a:solidFill>
              </a:rPr>
              <a:t>Accountants don’t have to be data scientists or applied mathematicians</a:t>
            </a:r>
          </a:p>
          <a:p>
            <a:pPr>
              <a:buFont typeface="Wingdings" charset="2"/>
              <a:buChar char="§"/>
              <a:tabLst>
                <a:tab pos="5146675" algn="l"/>
              </a:tabLst>
            </a:pPr>
            <a:r>
              <a:rPr lang="en-US" sz="2600" dirty="0">
                <a:solidFill>
                  <a:srgbClr val="1E2F54"/>
                </a:solidFill>
              </a:rPr>
              <a:t>We do need to be able to ask the right questions</a:t>
            </a:r>
          </a:p>
          <a:p>
            <a:pPr>
              <a:buFont typeface="Wingdings" charset="2"/>
              <a:buChar char="§"/>
            </a:pPr>
            <a:r>
              <a:rPr lang="en-US" sz="2600" dirty="0">
                <a:solidFill>
                  <a:srgbClr val="1E2F54"/>
                </a:solidFill>
              </a:rPr>
              <a:t>We do need competence in regression, correlation, segmentation analysis and other analytical techniques</a:t>
            </a:r>
          </a:p>
          <a:p>
            <a:pPr>
              <a:buFont typeface="Wingdings" charset="2"/>
              <a:buChar char="§"/>
            </a:pPr>
            <a:r>
              <a:rPr lang="en-US" sz="2600" dirty="0">
                <a:solidFill>
                  <a:srgbClr val="1E2F54"/>
                </a:solidFill>
              </a:rPr>
              <a:t>We need to be able to work with AI – augmented intelligence</a:t>
            </a:r>
          </a:p>
          <a:p>
            <a:pPr>
              <a:buFont typeface="Wingdings" charset="2"/>
              <a:buChar char="§"/>
            </a:pPr>
            <a:r>
              <a:rPr lang="en-US" sz="2600" dirty="0">
                <a:solidFill>
                  <a:srgbClr val="1E2F54"/>
                </a:solidFill>
              </a:rPr>
              <a:t>Accountants can serve as the link between the experts and business leaders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5903031"/>
            <a:ext cx="1219200" cy="869343"/>
          </a:xfrm>
          <a:prstGeom prst="rect">
            <a:avLst/>
          </a:prstGeom>
        </p:spPr>
      </p:pic>
      <p:sp>
        <p:nvSpPr>
          <p:cNvPr id="5" name="Rectangle 4"/>
          <p:cNvSpPr/>
          <p:nvPr/>
        </p:nvSpPr>
        <p:spPr>
          <a:xfrm>
            <a:off x="304800" y="0"/>
            <a:ext cx="8839200" cy="990600"/>
          </a:xfrm>
          <a:prstGeom prst="rect">
            <a:avLst/>
          </a:prstGeom>
          <a:solidFill>
            <a:srgbClr val="1E2F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lang="en-US" sz="3200" dirty="0">
                <a:solidFill>
                  <a:srgbClr val="FFFFFF"/>
                </a:solidFill>
              </a:rPr>
              <a:t>Challenges and Opportunities for Accountants</a:t>
            </a:r>
          </a:p>
        </p:txBody>
      </p:sp>
      <p:sp>
        <p:nvSpPr>
          <p:cNvPr id="6" name="Slide Number Placeholder 5"/>
          <p:cNvSpPr>
            <a:spLocks noGrp="1"/>
          </p:cNvSpPr>
          <p:nvPr>
            <p:ph type="sldNum" sz="quarter" idx="12"/>
          </p:nvPr>
        </p:nvSpPr>
        <p:spPr>
          <a:xfrm>
            <a:off x="609600" y="6317635"/>
            <a:ext cx="2133600" cy="365125"/>
          </a:xfrm>
        </p:spPr>
        <p:txBody>
          <a:bodyPr/>
          <a:lstStyle/>
          <a:p>
            <a:pPr algn="l"/>
            <a:fld id="{20DD7317-6F56-4D22-985C-D8A3FB632D62}" type="slidenum">
              <a:rPr lang="en-US" smtClean="0"/>
              <a:pPr algn="l"/>
              <a:t>30</a:t>
            </a:fld>
            <a:endParaRPr lang="en-US"/>
          </a:p>
        </p:txBody>
      </p:sp>
    </p:spTree>
    <p:extLst>
      <p:ext uri="{BB962C8B-B14F-4D97-AF65-F5344CB8AC3E}">
        <p14:creationId xmlns:p14="http://schemas.microsoft.com/office/powerpoint/2010/main" val="2814024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447800"/>
            <a:ext cx="2971800" cy="3785652"/>
          </a:xfrm>
          <a:prstGeom prst="rect">
            <a:avLst/>
          </a:prstGeom>
          <a:noFill/>
        </p:spPr>
        <p:txBody>
          <a:bodyPr wrap="square" rtlCol="0">
            <a:spAutoFit/>
          </a:bodyPr>
          <a:lstStyle/>
          <a:p>
            <a:r>
              <a:rPr lang="en-US" sz="2400" dirty="0"/>
              <a:t>Accounting &amp; finance professionals need to be able to see the organization as a whole and develop the analytical and integrated thinking skills necessary for value creation.</a:t>
            </a:r>
          </a:p>
        </p:txBody>
      </p:sp>
      <p:sp>
        <p:nvSpPr>
          <p:cNvPr id="6" name="Rectangle 5"/>
          <p:cNvSpPr/>
          <p:nvPr/>
        </p:nvSpPr>
        <p:spPr>
          <a:xfrm>
            <a:off x="381000" y="0"/>
            <a:ext cx="8763000" cy="990600"/>
          </a:xfrm>
          <a:prstGeom prst="rect">
            <a:avLst/>
          </a:prstGeom>
          <a:solidFill>
            <a:srgbClr val="1E2F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lang="en-US" sz="3200" dirty="0">
                <a:solidFill>
                  <a:srgbClr val="FFFFFF"/>
                </a:solidFill>
              </a:rPr>
              <a:t>IMA’s Updated Management Accounting Competency Framework</a:t>
            </a:r>
          </a:p>
        </p:txBody>
      </p:sp>
      <p:sp>
        <p:nvSpPr>
          <p:cNvPr id="7" name="Slide Number Placeholder 6"/>
          <p:cNvSpPr>
            <a:spLocks noGrp="1"/>
          </p:cNvSpPr>
          <p:nvPr>
            <p:ph type="sldNum" sz="quarter" idx="12"/>
          </p:nvPr>
        </p:nvSpPr>
        <p:spPr>
          <a:xfrm>
            <a:off x="6781800" y="6324600"/>
            <a:ext cx="2133600" cy="365125"/>
          </a:xfrm>
        </p:spPr>
        <p:txBody>
          <a:bodyPr/>
          <a:lstStyle/>
          <a:p>
            <a:pPr algn="r"/>
            <a:fld id="{20DD7317-6F56-4D22-985C-D8A3FB632D62}" type="slidenum">
              <a:rPr lang="en-US" smtClean="0"/>
              <a:pPr algn="r"/>
              <a:t>31</a:t>
            </a:fld>
            <a:endParaRPr lang="en-US" dirty="0"/>
          </a:p>
        </p:txBody>
      </p:sp>
      <p:pic>
        <p:nvPicPr>
          <p:cNvPr id="8" name="Picture 7">
            <a:extLst>
              <a:ext uri="{FF2B5EF4-FFF2-40B4-BE49-F238E27FC236}">
                <a16:creationId xmlns:a16="http://schemas.microsoft.com/office/drawing/2014/main" id="{F8EF7FA9-F23A-44F3-8397-A9B2B91E8300}"/>
              </a:ext>
            </a:extLst>
          </p:cNvPr>
          <p:cNvPicPr>
            <a:picLocks noChangeAspect="1"/>
          </p:cNvPicPr>
          <p:nvPr/>
        </p:nvPicPr>
        <p:blipFill>
          <a:blip r:embed="rId3"/>
          <a:stretch>
            <a:fillRect/>
          </a:stretch>
        </p:blipFill>
        <p:spPr>
          <a:xfrm>
            <a:off x="3962400" y="1233379"/>
            <a:ext cx="4371521" cy="5303520"/>
          </a:xfrm>
          <a:prstGeom prst="rect">
            <a:avLst/>
          </a:prstGeom>
        </p:spPr>
      </p:pic>
    </p:spTree>
    <p:extLst>
      <p:ext uri="{BB962C8B-B14F-4D97-AF65-F5344CB8AC3E}">
        <p14:creationId xmlns:p14="http://schemas.microsoft.com/office/powerpoint/2010/main" val="2588913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9383"/>
            <a:ext cx="8382000" cy="679771"/>
          </a:xfrm>
        </p:spPr>
        <p:txBody>
          <a:bodyPr>
            <a:normAutofit/>
          </a:bodyPr>
          <a:lstStyle/>
          <a:p>
            <a:r>
              <a:rPr lang="en-US" dirty="0"/>
              <a:t>Competencies by Domain  </a:t>
            </a:r>
          </a:p>
        </p:txBody>
      </p:sp>
      <p:sp>
        <p:nvSpPr>
          <p:cNvPr id="3" name="Footer Placeholder 2"/>
          <p:cNvSpPr>
            <a:spLocks noGrp="1"/>
          </p:cNvSpPr>
          <p:nvPr>
            <p:ph type="ftr" sz="quarter" idx="10"/>
          </p:nvPr>
        </p:nvSpPr>
        <p:spPr/>
        <p:txBody>
          <a:bodyPr/>
          <a:lstStyle/>
          <a:p>
            <a:fld id="{EB25A976-D368-4A7C-A42F-F9474EF49DA1}" type="slidenum">
              <a:rPr lang="en-US" smtClean="0"/>
              <a:pPr/>
              <a:t>32</a:t>
            </a:fld>
            <a:endParaRPr lang="en-US" dirty="0"/>
          </a:p>
        </p:txBody>
      </p:sp>
      <p:sp>
        <p:nvSpPr>
          <p:cNvPr id="12" name="TextBox 11"/>
          <p:cNvSpPr txBox="1"/>
          <p:nvPr/>
        </p:nvSpPr>
        <p:spPr>
          <a:xfrm>
            <a:off x="381000" y="5867400"/>
            <a:ext cx="1314450" cy="923330"/>
          </a:xfrm>
          <a:prstGeom prst="rect">
            <a:avLst/>
          </a:prstGeom>
          <a:solidFill>
            <a:schemeClr val="bg1"/>
          </a:solidFill>
        </p:spPr>
        <p:txBody>
          <a:bodyPr wrap="square" rtlCol="0">
            <a:spAutoFit/>
          </a:bodyPr>
          <a:lstStyle/>
          <a:p>
            <a:endParaRPr lang="en-US" dirty="0"/>
          </a:p>
          <a:p>
            <a:endParaRPr lang="en-US" dirty="0"/>
          </a:p>
          <a:p>
            <a:endParaRPr lang="en-US" dirty="0"/>
          </a:p>
        </p:txBody>
      </p:sp>
      <p:pic>
        <p:nvPicPr>
          <p:cNvPr id="7" name="Picture 6">
            <a:extLst>
              <a:ext uri="{FF2B5EF4-FFF2-40B4-BE49-F238E27FC236}">
                <a16:creationId xmlns:a16="http://schemas.microsoft.com/office/drawing/2014/main" id="{16C9424F-7671-4D17-9DF8-685F310C1ACB}"/>
              </a:ext>
            </a:extLst>
          </p:cNvPr>
          <p:cNvPicPr>
            <a:picLocks noChangeAspect="1"/>
          </p:cNvPicPr>
          <p:nvPr/>
        </p:nvPicPr>
        <p:blipFill>
          <a:blip r:embed="rId4"/>
          <a:stretch>
            <a:fillRect/>
          </a:stretch>
        </p:blipFill>
        <p:spPr>
          <a:xfrm>
            <a:off x="685800" y="1066800"/>
            <a:ext cx="6851747" cy="5212080"/>
          </a:xfrm>
          <a:prstGeom prst="rect">
            <a:avLst/>
          </a:prstGeom>
        </p:spPr>
      </p:pic>
    </p:spTree>
    <p:custDataLst>
      <p:tags r:id="rId1"/>
    </p:custDataLst>
    <p:extLst>
      <p:ext uri="{BB962C8B-B14F-4D97-AF65-F5344CB8AC3E}">
        <p14:creationId xmlns:p14="http://schemas.microsoft.com/office/powerpoint/2010/main" val="1672706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8382000" cy="726122"/>
          </a:xfrm>
        </p:spPr>
        <p:txBody>
          <a:bodyPr>
            <a:normAutofit/>
          </a:bodyPr>
          <a:lstStyle/>
          <a:p>
            <a:r>
              <a:rPr lang="en-US" dirty="0"/>
              <a:t>Competencies by Domain  </a:t>
            </a:r>
          </a:p>
        </p:txBody>
      </p:sp>
      <p:sp>
        <p:nvSpPr>
          <p:cNvPr id="3" name="Footer Placeholder 2"/>
          <p:cNvSpPr>
            <a:spLocks noGrp="1"/>
          </p:cNvSpPr>
          <p:nvPr>
            <p:ph type="ftr" sz="quarter" idx="10"/>
          </p:nvPr>
        </p:nvSpPr>
        <p:spPr/>
        <p:txBody>
          <a:bodyPr/>
          <a:lstStyle/>
          <a:p>
            <a:fld id="{EB25A976-D368-4A7C-A42F-F9474EF49DA1}" type="slidenum">
              <a:rPr lang="en-US" smtClean="0"/>
              <a:pPr/>
              <a:t>33</a:t>
            </a:fld>
            <a:endParaRPr lang="en-US" dirty="0"/>
          </a:p>
        </p:txBody>
      </p:sp>
      <p:sp>
        <p:nvSpPr>
          <p:cNvPr id="12" name="TextBox 11"/>
          <p:cNvSpPr txBox="1"/>
          <p:nvPr/>
        </p:nvSpPr>
        <p:spPr>
          <a:xfrm>
            <a:off x="381000" y="5867400"/>
            <a:ext cx="1314450" cy="923330"/>
          </a:xfrm>
          <a:prstGeom prst="rect">
            <a:avLst/>
          </a:prstGeom>
          <a:solidFill>
            <a:schemeClr val="bg1"/>
          </a:solidFill>
        </p:spPr>
        <p:txBody>
          <a:bodyPr wrap="square" rtlCol="0">
            <a:spAutoFit/>
          </a:bodyPr>
          <a:lstStyle/>
          <a:p>
            <a:endParaRPr lang="en-US" dirty="0"/>
          </a:p>
          <a:p>
            <a:endParaRPr lang="en-US" dirty="0"/>
          </a:p>
          <a:p>
            <a:endParaRPr lang="en-US" dirty="0"/>
          </a:p>
        </p:txBody>
      </p:sp>
      <p:pic>
        <p:nvPicPr>
          <p:cNvPr id="4" name="Picture 3">
            <a:extLst>
              <a:ext uri="{FF2B5EF4-FFF2-40B4-BE49-F238E27FC236}">
                <a16:creationId xmlns:a16="http://schemas.microsoft.com/office/drawing/2014/main" id="{A0AC7837-10CF-42B5-807C-30F42F2E37C6}"/>
              </a:ext>
            </a:extLst>
          </p:cNvPr>
          <p:cNvPicPr>
            <a:picLocks noChangeAspect="1"/>
          </p:cNvPicPr>
          <p:nvPr/>
        </p:nvPicPr>
        <p:blipFill>
          <a:blip r:embed="rId4"/>
          <a:stretch>
            <a:fillRect/>
          </a:stretch>
        </p:blipFill>
        <p:spPr>
          <a:xfrm>
            <a:off x="421858" y="1033780"/>
            <a:ext cx="7919284" cy="5486400"/>
          </a:xfrm>
          <a:prstGeom prst="rect">
            <a:avLst/>
          </a:prstGeom>
        </p:spPr>
      </p:pic>
    </p:spTree>
    <p:custDataLst>
      <p:tags r:id="rId1"/>
    </p:custDataLst>
    <p:extLst>
      <p:ext uri="{BB962C8B-B14F-4D97-AF65-F5344CB8AC3E}">
        <p14:creationId xmlns:p14="http://schemas.microsoft.com/office/powerpoint/2010/main" val="3571159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229600" cy="810492"/>
          </a:xfrm>
        </p:spPr>
        <p:txBody>
          <a:bodyPr>
            <a:noAutofit/>
          </a:bodyPr>
          <a:lstStyle/>
          <a:p>
            <a:r>
              <a:rPr lang="en-US" b="1" dirty="0"/>
              <a:t>The Call-to-Action</a:t>
            </a:r>
          </a:p>
        </p:txBody>
      </p:sp>
      <p:pic>
        <p:nvPicPr>
          <p:cNvPr id="3" name="Picture 3" descr="Robot-2.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9700" y="2387600"/>
            <a:ext cx="29591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34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2" presetClass="emph" presetSubtype="0" fill="hold" nodeType="afterEffect">
                                  <p:stCondLst>
                                    <p:cond delay="0"/>
                                  </p:stCondLst>
                                  <p:childTnLst>
                                    <p:animRot by="120000">
                                      <p:cBhvr>
                                        <p:cTn id="11" dur="50" fill="hold">
                                          <p:stCondLst>
                                            <p:cond delay="0"/>
                                          </p:stCondLst>
                                        </p:cTn>
                                        <p:tgtEl>
                                          <p:spTgt spid="3"/>
                                        </p:tgtEl>
                                        <p:attrNameLst>
                                          <p:attrName>r</p:attrName>
                                        </p:attrNameLst>
                                      </p:cBhvr>
                                    </p:animRot>
                                    <p:animRot by="-240000">
                                      <p:cBhvr>
                                        <p:cTn id="12" dur="100" fill="hold">
                                          <p:stCondLst>
                                            <p:cond delay="100"/>
                                          </p:stCondLst>
                                        </p:cTn>
                                        <p:tgtEl>
                                          <p:spTgt spid="3"/>
                                        </p:tgtEl>
                                        <p:attrNameLst>
                                          <p:attrName>r</p:attrName>
                                        </p:attrNameLst>
                                      </p:cBhvr>
                                    </p:animRot>
                                    <p:animRot by="240000">
                                      <p:cBhvr>
                                        <p:cTn id="13" dur="100" fill="hold">
                                          <p:stCondLst>
                                            <p:cond delay="200"/>
                                          </p:stCondLst>
                                        </p:cTn>
                                        <p:tgtEl>
                                          <p:spTgt spid="3"/>
                                        </p:tgtEl>
                                        <p:attrNameLst>
                                          <p:attrName>r</p:attrName>
                                        </p:attrNameLst>
                                      </p:cBhvr>
                                    </p:animRot>
                                    <p:animRot by="-240000">
                                      <p:cBhvr>
                                        <p:cTn id="14" dur="100" fill="hold">
                                          <p:stCondLst>
                                            <p:cond delay="300"/>
                                          </p:stCondLst>
                                        </p:cTn>
                                        <p:tgtEl>
                                          <p:spTgt spid="3"/>
                                        </p:tgtEl>
                                        <p:attrNameLst>
                                          <p:attrName>r</p:attrName>
                                        </p:attrNameLst>
                                      </p:cBhvr>
                                    </p:animRot>
                                    <p:animRot by="120000">
                                      <p:cBhvr>
                                        <p:cTn id="15" dur="100" fill="hold">
                                          <p:stCondLst>
                                            <p:cond delay="400"/>
                                          </p:stCondLst>
                                        </p:cTn>
                                        <p:tgtEl>
                                          <p:spTgt spid="3"/>
                                        </p:tgtEl>
                                        <p:attrNameLst>
                                          <p:attrName>r</p:attrName>
                                        </p:attrNameLst>
                                      </p:cBhvr>
                                    </p:animRot>
                                  </p:childTnLst>
                                </p:cTn>
                              </p:par>
                            </p:childTnLst>
                          </p:cTn>
                        </p:par>
                        <p:par>
                          <p:cTn id="16" fill="hold">
                            <p:stCondLst>
                              <p:cond delay="1500"/>
                            </p:stCondLst>
                            <p:childTnLst>
                              <p:par>
                                <p:cTn id="17" presetID="2" presetClass="exit" presetSubtype="8" fill="hold" nodeType="afterEffect">
                                  <p:stCondLst>
                                    <p:cond delay="0"/>
                                  </p:stCondLst>
                                  <p:childTnLst>
                                    <p:anim calcmode="lin" valueType="num">
                                      <p:cBhvr additive="base">
                                        <p:cTn id="18" dur="2000"/>
                                        <p:tgtEl>
                                          <p:spTgt spid="3"/>
                                        </p:tgtEl>
                                        <p:attrNameLst>
                                          <p:attrName>ppt_x</p:attrName>
                                        </p:attrNameLst>
                                      </p:cBhvr>
                                      <p:tavLst>
                                        <p:tav tm="0">
                                          <p:val>
                                            <p:strVal val="ppt_x"/>
                                          </p:val>
                                        </p:tav>
                                        <p:tav tm="100000">
                                          <p:val>
                                            <p:strVal val="0-ppt_w/2"/>
                                          </p:val>
                                        </p:tav>
                                      </p:tavLst>
                                    </p:anim>
                                    <p:anim calcmode="lin" valueType="num">
                                      <p:cBhvr additive="base">
                                        <p:cTn id="19" dur="2000"/>
                                        <p:tgtEl>
                                          <p:spTgt spid="3"/>
                                        </p:tgtEl>
                                        <p:attrNameLst>
                                          <p:attrName>ppt_y</p:attrName>
                                        </p:attrNameLst>
                                      </p:cBhvr>
                                      <p:tavLst>
                                        <p:tav tm="0">
                                          <p:val>
                                            <p:strVal val="ppt_y"/>
                                          </p:val>
                                        </p:tav>
                                        <p:tav tm="100000">
                                          <p:val>
                                            <p:strVal val="ppt_y"/>
                                          </p:val>
                                        </p:tav>
                                      </p:tavLst>
                                    </p:anim>
                                    <p:set>
                                      <p:cBhvr>
                                        <p:cTn id="2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2238"/>
            <a:ext cx="8229600" cy="779779"/>
          </a:xfrm>
        </p:spPr>
        <p:txBody>
          <a:bodyPr>
            <a:normAutofit fontScale="90000"/>
          </a:bodyPr>
          <a:lstStyle/>
          <a:p>
            <a:r>
              <a:rPr lang="en-US" dirty="0"/>
              <a:t>Relevance Lost or Relevance Gained in the Digital Age?</a:t>
            </a:r>
          </a:p>
        </p:txBody>
      </p:sp>
      <p:sp>
        <p:nvSpPr>
          <p:cNvPr id="4" name="Footer Placeholder 3"/>
          <p:cNvSpPr>
            <a:spLocks noGrp="1"/>
          </p:cNvSpPr>
          <p:nvPr>
            <p:ph type="ftr" sz="quarter" idx="11"/>
          </p:nvPr>
        </p:nvSpPr>
        <p:spPr/>
        <p:txBody>
          <a:bodyPr/>
          <a:lstStyle/>
          <a:p>
            <a:fld id="{EB25A976-D368-4A7C-A42F-F9474EF49DA1}" type="slidenum">
              <a:rPr lang="en-US" smtClean="0"/>
              <a:pPr/>
              <a:t>35</a:t>
            </a:fld>
            <a:endParaRPr lang="en-US" dirty="0"/>
          </a:p>
        </p:txBody>
      </p:sp>
      <p:sp>
        <p:nvSpPr>
          <p:cNvPr id="6" name="TextBox 5">
            <a:extLst>
              <a:ext uri="{FF2B5EF4-FFF2-40B4-BE49-F238E27FC236}">
                <a16:creationId xmlns:a16="http://schemas.microsoft.com/office/drawing/2014/main" id="{54AFFD0A-006A-42D0-97D6-AC20FFDCC4BA}"/>
              </a:ext>
            </a:extLst>
          </p:cNvPr>
          <p:cNvSpPr txBox="1"/>
          <p:nvPr/>
        </p:nvSpPr>
        <p:spPr>
          <a:xfrm>
            <a:off x="609600" y="1524000"/>
            <a:ext cx="7924800" cy="443198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rPr>
              <a:t>Automation has been around for a long time. This time, it is different. </a:t>
            </a:r>
          </a:p>
          <a:p>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rPr>
              <a:t>Our profession can become MORE or LESS relevant in the face of digitization (AI, robotics, intelligent process automation) based on how urgently we focus on building COMPETENCY and TALENT; technology is </a:t>
            </a:r>
            <a:r>
              <a:rPr lang="en-US" sz="2400" dirty="0">
                <a:solidFill>
                  <a:schemeClr val="accent1"/>
                </a:solidFill>
              </a:rPr>
              <a:t>secondary</a:t>
            </a:r>
            <a:r>
              <a:rPr lang="en-US" sz="2400" dirty="0">
                <a:solidFill>
                  <a:srgbClr val="000000"/>
                </a:solidFill>
              </a:rPr>
              <a:t> </a:t>
            </a:r>
          </a:p>
          <a:p>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rPr>
              <a:t>The entire professional ecosystem must UPSKILL in strategy management and data science</a:t>
            </a:r>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2549858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620000" cy="868362"/>
          </a:xfrm>
        </p:spPr>
        <p:txBody>
          <a:bodyPr>
            <a:noAutofit/>
          </a:bodyPr>
          <a:lstStyle/>
          <a:p>
            <a:r>
              <a:rPr lang="en-US" sz="3200" dirty="0"/>
              <a:t>The Call-to-Action</a:t>
            </a:r>
          </a:p>
        </p:txBody>
      </p:sp>
      <p:sp>
        <p:nvSpPr>
          <p:cNvPr id="5" name="Footer Placeholder 4"/>
          <p:cNvSpPr>
            <a:spLocks noGrp="1"/>
          </p:cNvSpPr>
          <p:nvPr>
            <p:ph type="ftr" sz="quarter" idx="10"/>
          </p:nvPr>
        </p:nvSpPr>
        <p:spPr/>
        <p:txBody>
          <a:bodyPr/>
          <a:lstStyle/>
          <a:p>
            <a:fld id="{EB25A976-D368-4A7C-A42F-F9474EF49DA1}" type="slidenum">
              <a:rPr lang="en-US" smtClean="0"/>
              <a:pPr/>
              <a:t>36</a:t>
            </a:fld>
            <a:endParaRPr lang="en-US" dirty="0"/>
          </a:p>
        </p:txBody>
      </p:sp>
      <p:sp>
        <p:nvSpPr>
          <p:cNvPr id="4" name="Content Placeholder 3"/>
          <p:cNvSpPr>
            <a:spLocks noGrp="1"/>
          </p:cNvSpPr>
          <p:nvPr>
            <p:ph sz="half" idx="2"/>
          </p:nvPr>
        </p:nvSpPr>
        <p:spPr>
          <a:xfrm>
            <a:off x="4953000" y="1295400"/>
            <a:ext cx="4037888" cy="4572000"/>
          </a:xfrm>
        </p:spPr>
        <p:txBody>
          <a:bodyPr>
            <a:noAutofit/>
          </a:bodyPr>
          <a:lstStyle/>
          <a:p>
            <a:pPr marL="457200" indent="-457200">
              <a:lnSpc>
                <a:spcPct val="130000"/>
              </a:lnSpc>
              <a:buFont typeface="Arial" pitchFamily="34" charset="0"/>
              <a:buChar char="•"/>
            </a:pPr>
            <a:r>
              <a:rPr lang="en-US" sz="1600" u="sng" dirty="0">
                <a:solidFill>
                  <a:srgbClr val="000000"/>
                </a:solidFill>
              </a:rPr>
              <a:t>For individuals </a:t>
            </a:r>
            <a:r>
              <a:rPr lang="en-US" sz="1600" dirty="0">
                <a:solidFill>
                  <a:srgbClr val="000000"/>
                </a:solidFill>
              </a:rPr>
              <a:t>– Adopt and adapt to skills in artificial intelligence, robotics, and intelligent process automation. Upskill!!</a:t>
            </a:r>
          </a:p>
          <a:p>
            <a:pPr marL="457200" indent="-457200">
              <a:lnSpc>
                <a:spcPct val="130000"/>
              </a:lnSpc>
              <a:buFont typeface="Arial" pitchFamily="34" charset="0"/>
              <a:buChar char="•"/>
            </a:pPr>
            <a:r>
              <a:rPr lang="en-US" sz="1600" u="sng" dirty="0">
                <a:solidFill>
                  <a:srgbClr val="000000"/>
                </a:solidFill>
              </a:rPr>
              <a:t>For academia </a:t>
            </a:r>
            <a:r>
              <a:rPr lang="en-US" sz="1600" dirty="0">
                <a:solidFill>
                  <a:srgbClr val="000000"/>
                </a:solidFill>
              </a:rPr>
              <a:t>– Raise the stakes in better aligning what is taught vs. what today’s “accountants” actually do.</a:t>
            </a:r>
          </a:p>
          <a:p>
            <a:pPr marL="457200" indent="-457200">
              <a:lnSpc>
                <a:spcPct val="130000"/>
              </a:lnSpc>
              <a:buFont typeface="Arial" pitchFamily="34" charset="0"/>
              <a:buChar char="•"/>
            </a:pPr>
            <a:r>
              <a:rPr lang="en-US" sz="1600" u="sng" dirty="0">
                <a:solidFill>
                  <a:srgbClr val="000000"/>
                </a:solidFill>
              </a:rPr>
              <a:t>For corporations </a:t>
            </a:r>
            <a:r>
              <a:rPr lang="en-US" sz="1600" dirty="0">
                <a:solidFill>
                  <a:srgbClr val="000000"/>
                </a:solidFill>
              </a:rPr>
              <a:t>– Tone at the top in embracing data analytics as the new science of winning in a competitive age full of disruption.</a:t>
            </a:r>
          </a:p>
          <a:p>
            <a:pPr marL="457200" indent="-457200">
              <a:lnSpc>
                <a:spcPct val="130000"/>
              </a:lnSpc>
              <a:buFont typeface="Arial" pitchFamily="34" charset="0"/>
              <a:buChar char="•"/>
            </a:pPr>
            <a:r>
              <a:rPr lang="en-US" sz="1600" u="sng" dirty="0">
                <a:solidFill>
                  <a:srgbClr val="000000"/>
                </a:solidFill>
              </a:rPr>
              <a:t>For accounting associations </a:t>
            </a:r>
            <a:r>
              <a:rPr lang="en-US" sz="1600" dirty="0">
                <a:solidFill>
                  <a:srgbClr val="000000"/>
                </a:solidFill>
              </a:rPr>
              <a:t>– Be part of the solution by advancing competency with training and education.</a:t>
            </a:r>
          </a:p>
        </p:txBody>
      </p:sp>
      <p:pic>
        <p:nvPicPr>
          <p:cNvPr id="8" name="Picture 7">
            <a:extLst>
              <a:ext uri="{FF2B5EF4-FFF2-40B4-BE49-F238E27FC236}">
                <a16:creationId xmlns:a16="http://schemas.microsoft.com/office/drawing/2014/main" id="{63C35685-083D-41B0-8239-15F6B6819DD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447800"/>
            <a:ext cx="4724400" cy="3540557"/>
          </a:xfrm>
          <a:prstGeom prst="rect">
            <a:avLst/>
          </a:prstGeom>
        </p:spPr>
      </p:pic>
    </p:spTree>
    <p:extLst>
      <p:ext uri="{BB962C8B-B14F-4D97-AF65-F5344CB8AC3E}">
        <p14:creationId xmlns:p14="http://schemas.microsoft.com/office/powerpoint/2010/main" val="2418311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BB912C-56F8-4A73-87D6-CA4023B55B71}"/>
              </a:ext>
            </a:extLst>
          </p:cNvPr>
          <p:cNvSpPr>
            <a:spLocks noGrp="1"/>
          </p:cNvSpPr>
          <p:nvPr>
            <p:ph idx="1"/>
          </p:nvPr>
        </p:nvSpPr>
        <p:spPr>
          <a:xfrm>
            <a:off x="457200" y="1905000"/>
            <a:ext cx="8229600" cy="4190999"/>
          </a:xfrm>
        </p:spPr>
        <p:txBody>
          <a:bodyPr>
            <a:normAutofit fontScale="70000" lnSpcReduction="20000"/>
          </a:bodyPr>
          <a:lstStyle/>
          <a:p>
            <a:pPr marL="457200" lvl="0" indent="-457200">
              <a:lnSpc>
                <a:spcPct val="120000"/>
              </a:lnSpc>
              <a:spcBef>
                <a:spcPts val="1200"/>
              </a:spcBef>
              <a:buFont typeface="Arial" panose="020B0604020202020204" pitchFamily="34" charset="0"/>
              <a:buChar char="•"/>
            </a:pPr>
            <a:r>
              <a:rPr lang="en-US" dirty="0">
                <a:solidFill>
                  <a:srgbClr val="000000"/>
                </a:solidFill>
              </a:rPr>
              <a:t>Assess and prioritize tasks and processes for automation,</a:t>
            </a:r>
          </a:p>
          <a:p>
            <a:pPr marL="457200" lvl="0" indent="-457200">
              <a:lnSpc>
                <a:spcPct val="120000"/>
              </a:lnSpc>
              <a:spcBef>
                <a:spcPts val="1200"/>
              </a:spcBef>
              <a:buFont typeface="Arial" panose="020B0604020202020204" pitchFamily="34" charset="0"/>
              <a:buChar char="•"/>
            </a:pPr>
            <a:r>
              <a:rPr lang="en-US" dirty="0">
                <a:solidFill>
                  <a:srgbClr val="000000"/>
                </a:solidFill>
              </a:rPr>
              <a:t>Identify the areas most likely to be “de-skilled” or commoditized, </a:t>
            </a:r>
          </a:p>
          <a:p>
            <a:pPr marL="457200" lvl="0" indent="-457200">
              <a:lnSpc>
                <a:spcPct val="120000"/>
              </a:lnSpc>
              <a:spcBef>
                <a:spcPts val="1200"/>
              </a:spcBef>
              <a:buFont typeface="Arial" panose="020B0604020202020204" pitchFamily="34" charset="0"/>
              <a:buChar char="•"/>
            </a:pPr>
            <a:r>
              <a:rPr lang="en-US" dirty="0">
                <a:solidFill>
                  <a:srgbClr val="000000"/>
                </a:solidFill>
              </a:rPr>
              <a:t>Develop new skills to take advantage of the potential to focus on higher-value tasks and services, and </a:t>
            </a:r>
          </a:p>
          <a:p>
            <a:pPr marL="457200" lvl="0" indent="-457200">
              <a:lnSpc>
                <a:spcPct val="120000"/>
              </a:lnSpc>
              <a:spcBef>
                <a:spcPts val="1200"/>
              </a:spcBef>
              <a:buFont typeface="Arial" panose="020B0604020202020204" pitchFamily="34" charset="0"/>
              <a:buChar char="•"/>
            </a:pPr>
            <a:r>
              <a:rPr lang="en-US" dirty="0">
                <a:solidFill>
                  <a:srgbClr val="000000"/>
                </a:solidFill>
              </a:rPr>
              <a:t>Develop new ways to communicate and measure value and success, including advanced data analytics (moving beyond descriptive statistics to predictive and prescriptive analytics), data visualization, and “storytelling.”</a:t>
            </a:r>
          </a:p>
        </p:txBody>
      </p:sp>
      <p:sp>
        <p:nvSpPr>
          <p:cNvPr id="3" name="Title 2">
            <a:extLst>
              <a:ext uri="{FF2B5EF4-FFF2-40B4-BE49-F238E27FC236}">
                <a16:creationId xmlns:a16="http://schemas.microsoft.com/office/drawing/2014/main" id="{F2422C79-9A29-4B4B-BA7A-07D9F1D4FAEE}"/>
              </a:ext>
            </a:extLst>
          </p:cNvPr>
          <p:cNvSpPr>
            <a:spLocks noGrp="1"/>
          </p:cNvSpPr>
          <p:nvPr>
            <p:ph type="title"/>
          </p:nvPr>
        </p:nvSpPr>
        <p:spPr/>
        <p:txBody>
          <a:bodyPr>
            <a:normAutofit/>
          </a:bodyPr>
          <a:lstStyle/>
          <a:p>
            <a:r>
              <a:rPr lang="en-US" dirty="0"/>
              <a:t>Accounting firms &amp; Companies</a:t>
            </a:r>
          </a:p>
        </p:txBody>
      </p:sp>
      <p:sp>
        <p:nvSpPr>
          <p:cNvPr id="4" name="Footer Placeholder 3">
            <a:extLst>
              <a:ext uri="{FF2B5EF4-FFF2-40B4-BE49-F238E27FC236}">
                <a16:creationId xmlns:a16="http://schemas.microsoft.com/office/drawing/2014/main" id="{9326A4D1-E6E9-478F-AED0-83F1CF792CBD}"/>
              </a:ext>
            </a:extLst>
          </p:cNvPr>
          <p:cNvSpPr>
            <a:spLocks noGrp="1"/>
          </p:cNvSpPr>
          <p:nvPr>
            <p:ph type="ftr" sz="quarter" idx="11"/>
          </p:nvPr>
        </p:nvSpPr>
        <p:spPr/>
        <p:txBody>
          <a:bodyPr/>
          <a:lstStyle/>
          <a:p>
            <a:fld id="{EB25A976-D368-4A7C-A42F-F9474EF49DA1}" type="slidenum">
              <a:rPr lang="en-US" smtClean="0"/>
              <a:pPr/>
              <a:t>37</a:t>
            </a:fld>
            <a:endParaRPr lang="en-US" dirty="0"/>
          </a:p>
        </p:txBody>
      </p:sp>
      <p:sp>
        <p:nvSpPr>
          <p:cNvPr id="5" name="Rectangle 4">
            <a:extLst>
              <a:ext uri="{FF2B5EF4-FFF2-40B4-BE49-F238E27FC236}">
                <a16:creationId xmlns:a16="http://schemas.microsoft.com/office/drawing/2014/main" id="{15486630-FF5D-4033-94EC-0FB72086C316}"/>
              </a:ext>
            </a:extLst>
          </p:cNvPr>
          <p:cNvSpPr/>
          <p:nvPr/>
        </p:nvSpPr>
        <p:spPr>
          <a:xfrm>
            <a:off x="304800" y="1295400"/>
            <a:ext cx="7661841" cy="430887"/>
          </a:xfrm>
          <a:prstGeom prst="rect">
            <a:avLst/>
          </a:prstGeom>
        </p:spPr>
        <p:txBody>
          <a:bodyPr wrap="none">
            <a:spAutoFit/>
          </a:bodyPr>
          <a:lstStyle/>
          <a:p>
            <a:pPr>
              <a:spcAft>
                <a:spcPts val="1200"/>
              </a:spcAft>
            </a:pPr>
            <a:r>
              <a:rPr lang="en-US" sz="2200" dirty="0">
                <a:solidFill>
                  <a:srgbClr val="000000"/>
                </a:solidFill>
                <a:ea typeface="Calibri" panose="020F0502020204030204" pitchFamily="34" charset="0"/>
                <a:cs typeface="Avenir LT Std 35 Light"/>
              </a:rPr>
              <a:t>Accounting firms and Organizations’ finance functions must:</a:t>
            </a:r>
            <a:endParaRPr lang="en-US" sz="2200" dirty="0">
              <a:effectLst/>
              <a:ea typeface="MS Mincho" panose="02020609040205080304" pitchFamily="49" charset="-128"/>
            </a:endParaRPr>
          </a:p>
        </p:txBody>
      </p:sp>
    </p:spTree>
    <p:extLst>
      <p:ext uri="{BB962C8B-B14F-4D97-AF65-F5344CB8AC3E}">
        <p14:creationId xmlns:p14="http://schemas.microsoft.com/office/powerpoint/2010/main" val="722559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8C0138-FB3E-4DF7-9E4B-5CDB7573F3D7}"/>
              </a:ext>
            </a:extLst>
          </p:cNvPr>
          <p:cNvSpPr>
            <a:spLocks noGrp="1"/>
          </p:cNvSpPr>
          <p:nvPr>
            <p:ph idx="1"/>
          </p:nvPr>
        </p:nvSpPr>
        <p:spPr>
          <a:xfrm>
            <a:off x="457200" y="1447801"/>
            <a:ext cx="8229600" cy="4343400"/>
          </a:xfrm>
        </p:spPr>
        <p:txBody>
          <a:bodyPr>
            <a:normAutofit fontScale="85000" lnSpcReduction="20000"/>
          </a:bodyPr>
          <a:lstStyle/>
          <a:p>
            <a:pPr marL="342900" marR="0" lvl="0" indent="-342900">
              <a:spcBef>
                <a:spcPts val="0"/>
              </a:spcBef>
              <a:spcAft>
                <a:spcPts val="1200"/>
              </a:spcAft>
              <a:buFont typeface="Symbol" panose="05050102010706020507" pitchFamily="18" charset="2"/>
              <a:buChar char=""/>
            </a:pPr>
            <a:r>
              <a:rPr lang="en-US" dirty="0">
                <a:solidFill>
                  <a:srgbClr val="000000"/>
                </a:solidFill>
                <a:latin typeface="Calibri" panose="020F0502020204030204" pitchFamily="34" charset="0"/>
                <a:ea typeface="MS Mincho" panose="02020609040205080304" pitchFamily="49" charset="-128"/>
              </a:rPr>
              <a:t>Develop an appropriate (data-oriented) mind-set. </a:t>
            </a:r>
            <a:endParaRPr lang="en-US" sz="3600" dirty="0">
              <a:latin typeface="Times New Roman" panose="02020603050405020304" pitchFamily="18" charset="0"/>
              <a:ea typeface="MS Mincho" panose="02020609040205080304" pitchFamily="49" charset="-128"/>
            </a:endParaRPr>
          </a:p>
          <a:p>
            <a:pPr marL="342900" marR="0" lvl="0" indent="-342900">
              <a:spcBef>
                <a:spcPts val="0"/>
              </a:spcBef>
              <a:spcAft>
                <a:spcPts val="1200"/>
              </a:spcAft>
              <a:buFont typeface="Symbol" panose="05050102010706020507" pitchFamily="18" charset="2"/>
              <a:buChar char=""/>
            </a:pPr>
            <a:r>
              <a:rPr lang="en-US" dirty="0">
                <a:solidFill>
                  <a:srgbClr val="000000"/>
                </a:solidFill>
                <a:latin typeface="Calibri" panose="020F0502020204030204" pitchFamily="34" charset="0"/>
                <a:ea typeface="MS Mincho" panose="02020609040205080304" pitchFamily="49" charset="-128"/>
              </a:rPr>
              <a:t>Develop enhanced communication and relationship-management skills. </a:t>
            </a:r>
            <a:endParaRPr lang="en-US" sz="3600" dirty="0">
              <a:latin typeface="Times New Roman" panose="02020603050405020304" pitchFamily="18" charset="0"/>
              <a:ea typeface="MS Mincho" panose="02020609040205080304" pitchFamily="49" charset="-128"/>
            </a:endParaRPr>
          </a:p>
          <a:p>
            <a:pPr marL="342900" marR="0" lvl="0" indent="-342900">
              <a:spcBef>
                <a:spcPts val="0"/>
              </a:spcBef>
              <a:spcAft>
                <a:spcPts val="1200"/>
              </a:spcAft>
              <a:buFont typeface="Symbol" panose="05050102010706020507" pitchFamily="18" charset="2"/>
              <a:buChar char=""/>
            </a:pPr>
            <a:r>
              <a:rPr lang="en-US" dirty="0">
                <a:solidFill>
                  <a:srgbClr val="000000"/>
                </a:solidFill>
                <a:latin typeface="Calibri" panose="020F0502020204030204" pitchFamily="34" charset="0"/>
                <a:ea typeface="MS Mincho" panose="02020609040205080304" pitchFamily="49" charset="-128"/>
              </a:rPr>
              <a:t>Develop the ability to think critically. </a:t>
            </a:r>
            <a:endParaRPr lang="en-US" sz="3600" dirty="0">
              <a:latin typeface="Times New Roman" panose="02020603050405020304" pitchFamily="18" charset="0"/>
              <a:ea typeface="MS Mincho" panose="02020609040205080304" pitchFamily="49" charset="-128"/>
            </a:endParaRPr>
          </a:p>
          <a:p>
            <a:pPr marL="342900" marR="0" lvl="0" indent="-342900">
              <a:spcBef>
                <a:spcPts val="0"/>
              </a:spcBef>
              <a:spcAft>
                <a:spcPts val="12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Develop strategic management/thinking skills. </a:t>
            </a:r>
            <a:endParaRPr lang="en-US" sz="3600" dirty="0">
              <a:latin typeface="Times New Roman" panose="02020603050405020304" pitchFamily="18" charset="0"/>
              <a:ea typeface="MS Mincho" panose="02020609040205080304" pitchFamily="49" charset="-128"/>
            </a:endParaRPr>
          </a:p>
          <a:p>
            <a:pPr marL="342900" marR="0" lvl="0" indent="-342900">
              <a:spcBef>
                <a:spcPts val="0"/>
              </a:spcBef>
              <a:spcAft>
                <a:spcPts val="1200"/>
              </a:spcAft>
              <a:buFont typeface="Symbol" panose="05050102010706020507" pitchFamily="18" charset="2"/>
              <a:buChar char=""/>
            </a:pPr>
            <a:r>
              <a:rPr lang="en-US" dirty="0">
                <a:solidFill>
                  <a:srgbClr val="000000"/>
                </a:solidFill>
                <a:latin typeface="Calibri" panose="020F0502020204030204" pitchFamily="34" charset="0"/>
                <a:ea typeface="MS Mincho" panose="02020609040205080304" pitchFamily="49" charset="-128"/>
              </a:rPr>
              <a:t>Develop enhanced risk management skills.</a:t>
            </a:r>
            <a:endParaRPr lang="en-US" sz="3600" dirty="0">
              <a:solidFill>
                <a:srgbClr val="000000"/>
              </a:solidFill>
              <a:latin typeface="Times New Roman" panose="02020603050405020304" pitchFamily="18" charset="0"/>
              <a:ea typeface="MS Mincho" panose="02020609040205080304" pitchFamily="49" charset="-128"/>
            </a:endParaRPr>
          </a:p>
          <a:p>
            <a:pPr marL="342900" marR="0" lvl="0" indent="-342900">
              <a:spcBef>
                <a:spcPts val="0"/>
              </a:spcBef>
              <a:spcAft>
                <a:spcPts val="1200"/>
              </a:spcAft>
              <a:buFont typeface="Symbol" panose="05050102010706020507" pitchFamily="18" charset="2"/>
              <a:buChar char=""/>
            </a:pPr>
            <a:r>
              <a:rPr lang="en-US" dirty="0">
                <a:solidFill>
                  <a:srgbClr val="000000"/>
                </a:solidFill>
                <a:latin typeface="Calibri" panose="020F0502020204030204" pitchFamily="34" charset="0"/>
                <a:ea typeface="MS Mincho" panose="02020609040205080304" pitchFamily="49" charset="-128"/>
              </a:rPr>
              <a:t>Focus more on innovation and change management.</a:t>
            </a:r>
            <a:endParaRPr lang="en-US" sz="3600" dirty="0">
              <a:latin typeface="Times New Roman" panose="02020603050405020304" pitchFamily="18" charset="0"/>
              <a:ea typeface="MS Mincho" panose="02020609040205080304" pitchFamily="49" charset="-128"/>
            </a:endParaRPr>
          </a:p>
          <a:p>
            <a:pPr marL="342900" marR="0" lvl="0" indent="-342900">
              <a:spcBef>
                <a:spcPts val="0"/>
              </a:spcBef>
              <a:spcAft>
                <a:spcPts val="1200"/>
              </a:spcAft>
              <a:buFont typeface="Symbol" panose="05050102010706020507" pitchFamily="18" charset="2"/>
              <a:buChar char=""/>
            </a:pPr>
            <a:r>
              <a:rPr lang="en-US" dirty="0">
                <a:solidFill>
                  <a:srgbClr val="000000"/>
                </a:solidFill>
                <a:latin typeface="Calibri" panose="020F0502020204030204" pitchFamily="34" charset="0"/>
                <a:ea typeface="MS Mincho" panose="02020609040205080304" pitchFamily="49" charset="-128"/>
              </a:rPr>
              <a:t>Develop skills in data analytics. </a:t>
            </a:r>
          </a:p>
          <a:p>
            <a:pPr marL="342900" marR="0" lvl="0" indent="-342900">
              <a:spcBef>
                <a:spcPts val="0"/>
              </a:spcBef>
              <a:spcAft>
                <a:spcPts val="1200"/>
              </a:spcAft>
              <a:buFont typeface="Symbol" panose="05050102010706020507" pitchFamily="18" charset="2"/>
              <a:buChar char=""/>
            </a:pPr>
            <a:r>
              <a:rPr lang="en-US"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Consider obtaining a professional certification. </a:t>
            </a:r>
            <a:endParaRPr lang="en-US" dirty="0"/>
          </a:p>
        </p:txBody>
      </p:sp>
      <p:sp>
        <p:nvSpPr>
          <p:cNvPr id="3" name="Title 2">
            <a:extLst>
              <a:ext uri="{FF2B5EF4-FFF2-40B4-BE49-F238E27FC236}">
                <a16:creationId xmlns:a16="http://schemas.microsoft.com/office/drawing/2014/main" id="{33F07AB1-D6D3-4441-9155-173B656D26EE}"/>
              </a:ext>
            </a:extLst>
          </p:cNvPr>
          <p:cNvSpPr>
            <a:spLocks noGrp="1"/>
          </p:cNvSpPr>
          <p:nvPr>
            <p:ph type="title"/>
          </p:nvPr>
        </p:nvSpPr>
        <p:spPr>
          <a:xfrm>
            <a:off x="457200" y="76200"/>
            <a:ext cx="8229600" cy="914400"/>
          </a:xfrm>
        </p:spPr>
        <p:txBody>
          <a:bodyPr/>
          <a:lstStyle/>
          <a:p>
            <a:r>
              <a:rPr lang="en-US" dirty="0"/>
              <a:t>Practitioners - Preparing for the Future</a:t>
            </a:r>
          </a:p>
        </p:txBody>
      </p:sp>
      <p:sp>
        <p:nvSpPr>
          <p:cNvPr id="4" name="Footer Placeholder 3">
            <a:extLst>
              <a:ext uri="{FF2B5EF4-FFF2-40B4-BE49-F238E27FC236}">
                <a16:creationId xmlns:a16="http://schemas.microsoft.com/office/drawing/2014/main" id="{05718B38-982F-4564-81E8-ABAA33820EF9}"/>
              </a:ext>
            </a:extLst>
          </p:cNvPr>
          <p:cNvSpPr>
            <a:spLocks noGrp="1"/>
          </p:cNvSpPr>
          <p:nvPr>
            <p:ph type="ftr" sz="quarter" idx="11"/>
          </p:nvPr>
        </p:nvSpPr>
        <p:spPr/>
        <p:txBody>
          <a:bodyPr/>
          <a:lstStyle/>
          <a:p>
            <a:fld id="{EB25A976-D368-4A7C-A42F-F9474EF49DA1}" type="slidenum">
              <a:rPr lang="en-US" smtClean="0"/>
              <a:pPr/>
              <a:t>38</a:t>
            </a:fld>
            <a:endParaRPr lang="en-US" dirty="0"/>
          </a:p>
        </p:txBody>
      </p:sp>
    </p:spTree>
    <p:extLst>
      <p:ext uri="{BB962C8B-B14F-4D97-AF65-F5344CB8AC3E}">
        <p14:creationId xmlns:p14="http://schemas.microsoft.com/office/powerpoint/2010/main" val="565876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ECB6-EF27-41AB-89B8-FD1939766926}"/>
              </a:ext>
            </a:extLst>
          </p:cNvPr>
          <p:cNvSpPr>
            <a:spLocks noGrp="1"/>
          </p:cNvSpPr>
          <p:nvPr>
            <p:ph type="title"/>
          </p:nvPr>
        </p:nvSpPr>
        <p:spPr>
          <a:xfrm>
            <a:off x="457200" y="76200"/>
            <a:ext cx="8229600" cy="914400"/>
          </a:xfrm>
        </p:spPr>
        <p:txBody>
          <a:bodyPr>
            <a:normAutofit/>
          </a:bodyPr>
          <a:lstStyle/>
          <a:p>
            <a:r>
              <a:rPr lang="en-US" dirty="0"/>
              <a:t>Questions for Accounting Educators</a:t>
            </a:r>
          </a:p>
        </p:txBody>
      </p:sp>
      <p:sp>
        <p:nvSpPr>
          <p:cNvPr id="4" name="Footer Placeholder 3">
            <a:extLst>
              <a:ext uri="{FF2B5EF4-FFF2-40B4-BE49-F238E27FC236}">
                <a16:creationId xmlns:a16="http://schemas.microsoft.com/office/drawing/2014/main" id="{3D24423D-43A7-4113-B467-7C9E688A8943}"/>
              </a:ext>
            </a:extLst>
          </p:cNvPr>
          <p:cNvSpPr>
            <a:spLocks noGrp="1"/>
          </p:cNvSpPr>
          <p:nvPr>
            <p:ph type="ftr" sz="quarter" idx="12"/>
          </p:nvPr>
        </p:nvSpPr>
        <p:spPr/>
        <p:txBody>
          <a:bodyPr/>
          <a:lstStyle/>
          <a:p>
            <a:fld id="{EB25A976-D368-4A7C-A42F-F9474EF49DA1}" type="slidenum">
              <a:rPr lang="en-US" smtClean="0"/>
              <a:pPr/>
              <a:t>39</a:t>
            </a:fld>
            <a:endParaRPr lang="en-US" dirty="0"/>
          </a:p>
        </p:txBody>
      </p:sp>
      <p:sp>
        <p:nvSpPr>
          <p:cNvPr id="5" name="Rectangle 4">
            <a:extLst>
              <a:ext uri="{FF2B5EF4-FFF2-40B4-BE49-F238E27FC236}">
                <a16:creationId xmlns:a16="http://schemas.microsoft.com/office/drawing/2014/main" id="{EA06CEEC-25A0-47B4-B71B-E5ADF46C4A69}"/>
              </a:ext>
            </a:extLst>
          </p:cNvPr>
          <p:cNvSpPr/>
          <p:nvPr/>
        </p:nvSpPr>
        <p:spPr>
          <a:xfrm>
            <a:off x="454269" y="1539803"/>
            <a:ext cx="8382000" cy="4154984"/>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ea typeface="Calibri" panose="020F0502020204030204" pitchFamily="34" charset="0"/>
                <a:cs typeface="Times New Roman" panose="02020603050405020304" pitchFamily="18" charset="0"/>
              </a:rPr>
              <a:t>To what extent does my school’s curriculum prepare students for long-term career success?</a:t>
            </a:r>
          </a:p>
          <a:p>
            <a:pPr marL="285750" indent="-285750">
              <a:buFont typeface="Arial" panose="020B0604020202020204" pitchFamily="34" charset="0"/>
              <a:buChar char="•"/>
            </a:pPr>
            <a:r>
              <a:rPr lang="en-US" sz="2400" dirty="0">
                <a:solidFill>
                  <a:srgbClr val="000000"/>
                </a:solidFill>
              </a:rPr>
              <a:t>Does my school’s curriculum reflect the business-partnering role of accountants?</a:t>
            </a:r>
          </a:p>
          <a:p>
            <a:pPr marL="285750" indent="-285750">
              <a:buFont typeface="Arial" panose="020B0604020202020204" pitchFamily="34" charset="0"/>
              <a:buChar char="•"/>
            </a:pPr>
            <a:r>
              <a:rPr lang="en-US" sz="2400" dirty="0">
                <a:solidFill>
                  <a:srgbClr val="000000"/>
                </a:solidFill>
              </a:rPr>
              <a:t>To what extent does my curriculum cover essential technological skills?</a:t>
            </a:r>
          </a:p>
          <a:p>
            <a:pPr marL="285750" indent="-285750">
              <a:buFont typeface="Arial" panose="020B0604020202020204" pitchFamily="34" charset="0"/>
              <a:buChar char="•"/>
            </a:pPr>
            <a:r>
              <a:rPr lang="en-US" sz="2400" dirty="0">
                <a:solidFill>
                  <a:srgbClr val="000000"/>
                </a:solidFill>
              </a:rPr>
              <a:t>To what extent is professional ethics integrated into my curriculum?</a:t>
            </a:r>
          </a:p>
          <a:p>
            <a:pPr marL="285750" indent="-285750">
              <a:buFont typeface="Arial" panose="020B0604020202020204" pitchFamily="34" charset="0"/>
              <a:buChar char="•"/>
            </a:pPr>
            <a:r>
              <a:rPr lang="en-US" sz="2400" dirty="0">
                <a:solidFill>
                  <a:srgbClr val="000000"/>
                </a:solidFill>
              </a:rPr>
              <a:t>Interpersonal and Communication skills will be increasingly important. Is my school rethinking its  coverage of these competencies in my curriculum?</a:t>
            </a:r>
          </a:p>
        </p:txBody>
      </p:sp>
    </p:spTree>
    <p:extLst>
      <p:ext uri="{BB962C8B-B14F-4D97-AF65-F5344CB8AC3E}">
        <p14:creationId xmlns:p14="http://schemas.microsoft.com/office/powerpoint/2010/main" val="336256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The Value Chain Goes Digital</a:t>
            </a:r>
          </a:p>
        </p:txBody>
      </p:sp>
      <p:pic>
        <p:nvPicPr>
          <p:cNvPr id="3" name="Picture 4" descr="Robot-3.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457200"/>
            <a:ext cx="2689225"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837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2" presetClass="emph" presetSubtype="0" fill="hold" nodeType="afterEffect">
                                  <p:stCondLst>
                                    <p:cond delay="0"/>
                                  </p:stCondLst>
                                  <p:childTnLst>
                                    <p:animRot by="120000">
                                      <p:cBhvr>
                                        <p:cTn id="11" dur="30" fill="hold">
                                          <p:stCondLst>
                                            <p:cond delay="0"/>
                                          </p:stCondLst>
                                        </p:cTn>
                                        <p:tgtEl>
                                          <p:spTgt spid="3"/>
                                        </p:tgtEl>
                                        <p:attrNameLst>
                                          <p:attrName>r</p:attrName>
                                        </p:attrNameLst>
                                      </p:cBhvr>
                                    </p:animRot>
                                    <p:animRot by="-240000">
                                      <p:cBhvr>
                                        <p:cTn id="12" dur="60" fill="hold">
                                          <p:stCondLst>
                                            <p:cond delay="60"/>
                                          </p:stCondLst>
                                        </p:cTn>
                                        <p:tgtEl>
                                          <p:spTgt spid="3"/>
                                        </p:tgtEl>
                                        <p:attrNameLst>
                                          <p:attrName>r</p:attrName>
                                        </p:attrNameLst>
                                      </p:cBhvr>
                                    </p:animRot>
                                    <p:animRot by="240000">
                                      <p:cBhvr>
                                        <p:cTn id="13" dur="60" fill="hold">
                                          <p:stCondLst>
                                            <p:cond delay="120"/>
                                          </p:stCondLst>
                                        </p:cTn>
                                        <p:tgtEl>
                                          <p:spTgt spid="3"/>
                                        </p:tgtEl>
                                        <p:attrNameLst>
                                          <p:attrName>r</p:attrName>
                                        </p:attrNameLst>
                                      </p:cBhvr>
                                    </p:animRot>
                                    <p:animRot by="-240000">
                                      <p:cBhvr>
                                        <p:cTn id="14" dur="60" fill="hold">
                                          <p:stCondLst>
                                            <p:cond delay="180"/>
                                          </p:stCondLst>
                                        </p:cTn>
                                        <p:tgtEl>
                                          <p:spTgt spid="3"/>
                                        </p:tgtEl>
                                        <p:attrNameLst>
                                          <p:attrName>r</p:attrName>
                                        </p:attrNameLst>
                                      </p:cBhvr>
                                    </p:animRot>
                                    <p:animRot by="120000">
                                      <p:cBhvr>
                                        <p:cTn id="15" dur="60" fill="hold">
                                          <p:stCondLst>
                                            <p:cond delay="240"/>
                                          </p:stCondLst>
                                        </p:cTn>
                                        <p:tgtEl>
                                          <p:spTgt spid="3"/>
                                        </p:tgtEl>
                                        <p:attrNameLst>
                                          <p:attrName>r</p:attrName>
                                        </p:attrNameLst>
                                      </p:cBhvr>
                                    </p:animRot>
                                  </p:childTnLst>
                                </p:cTn>
                              </p:par>
                            </p:childTnLst>
                          </p:cTn>
                        </p:par>
                        <p:par>
                          <p:cTn id="16" fill="hold">
                            <p:stCondLst>
                              <p:cond delay="1300"/>
                            </p:stCondLst>
                            <p:childTnLst>
                              <p:par>
                                <p:cTn id="17" presetID="2" presetClass="exit" presetSubtype="2" fill="hold" nodeType="afterEffect">
                                  <p:stCondLst>
                                    <p:cond delay="0"/>
                                  </p:stCondLst>
                                  <p:childTnLst>
                                    <p:anim calcmode="lin" valueType="num">
                                      <p:cBhvr additive="base">
                                        <p:cTn id="18" dur="2000"/>
                                        <p:tgtEl>
                                          <p:spTgt spid="3"/>
                                        </p:tgtEl>
                                        <p:attrNameLst>
                                          <p:attrName>ppt_x</p:attrName>
                                        </p:attrNameLst>
                                      </p:cBhvr>
                                      <p:tavLst>
                                        <p:tav tm="0">
                                          <p:val>
                                            <p:strVal val="ppt_x"/>
                                          </p:val>
                                        </p:tav>
                                        <p:tav tm="100000">
                                          <p:val>
                                            <p:strVal val="1+ppt_w/2"/>
                                          </p:val>
                                        </p:tav>
                                      </p:tavLst>
                                    </p:anim>
                                    <p:anim calcmode="lin" valueType="num">
                                      <p:cBhvr additive="base">
                                        <p:cTn id="19" dur="2000"/>
                                        <p:tgtEl>
                                          <p:spTgt spid="3"/>
                                        </p:tgtEl>
                                        <p:attrNameLst>
                                          <p:attrName>ppt_y</p:attrName>
                                        </p:attrNameLst>
                                      </p:cBhvr>
                                      <p:tavLst>
                                        <p:tav tm="0">
                                          <p:val>
                                            <p:strVal val="ppt_y"/>
                                          </p:val>
                                        </p:tav>
                                        <p:tav tm="100000">
                                          <p:val>
                                            <p:strVal val="ppt_y"/>
                                          </p:val>
                                        </p:tav>
                                      </p:tavLst>
                                    </p:anim>
                                    <p:set>
                                      <p:cBhvr>
                                        <p:cTn id="2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ECB6-EF27-41AB-89B8-FD1939766926}"/>
              </a:ext>
            </a:extLst>
          </p:cNvPr>
          <p:cNvSpPr>
            <a:spLocks noGrp="1"/>
          </p:cNvSpPr>
          <p:nvPr>
            <p:ph type="title"/>
          </p:nvPr>
        </p:nvSpPr>
        <p:spPr>
          <a:xfrm>
            <a:off x="457200" y="76200"/>
            <a:ext cx="8229600" cy="914400"/>
          </a:xfrm>
        </p:spPr>
        <p:txBody>
          <a:bodyPr>
            <a:normAutofit/>
          </a:bodyPr>
          <a:lstStyle/>
          <a:p>
            <a:r>
              <a:rPr lang="en-US" dirty="0"/>
              <a:t>Questions for Accounting Educators</a:t>
            </a:r>
          </a:p>
        </p:txBody>
      </p:sp>
      <p:sp>
        <p:nvSpPr>
          <p:cNvPr id="4" name="Footer Placeholder 3">
            <a:extLst>
              <a:ext uri="{FF2B5EF4-FFF2-40B4-BE49-F238E27FC236}">
                <a16:creationId xmlns:a16="http://schemas.microsoft.com/office/drawing/2014/main" id="{3D24423D-43A7-4113-B467-7C9E688A8943}"/>
              </a:ext>
            </a:extLst>
          </p:cNvPr>
          <p:cNvSpPr>
            <a:spLocks noGrp="1"/>
          </p:cNvSpPr>
          <p:nvPr>
            <p:ph type="ftr" sz="quarter" idx="12"/>
          </p:nvPr>
        </p:nvSpPr>
        <p:spPr/>
        <p:txBody>
          <a:bodyPr/>
          <a:lstStyle/>
          <a:p>
            <a:fld id="{EB25A976-D368-4A7C-A42F-F9474EF49DA1}" type="slidenum">
              <a:rPr lang="en-US" smtClean="0"/>
              <a:pPr/>
              <a:t>40</a:t>
            </a:fld>
            <a:endParaRPr lang="en-US" dirty="0"/>
          </a:p>
        </p:txBody>
      </p:sp>
      <p:sp>
        <p:nvSpPr>
          <p:cNvPr id="5" name="Rectangle 4">
            <a:extLst>
              <a:ext uri="{FF2B5EF4-FFF2-40B4-BE49-F238E27FC236}">
                <a16:creationId xmlns:a16="http://schemas.microsoft.com/office/drawing/2014/main" id="{EA06CEEC-25A0-47B4-B71B-E5ADF46C4A69}"/>
              </a:ext>
            </a:extLst>
          </p:cNvPr>
          <p:cNvSpPr/>
          <p:nvPr/>
        </p:nvSpPr>
        <p:spPr>
          <a:xfrm>
            <a:off x="454269" y="1539803"/>
            <a:ext cx="8382000" cy="3539430"/>
          </a:xfrm>
          <a:prstGeom prst="rect">
            <a:avLst/>
          </a:prstGeom>
        </p:spPr>
        <p:txBody>
          <a:bodyPr wrap="square">
            <a:spAutoFit/>
          </a:bodyPr>
          <a:lstStyle/>
          <a:p>
            <a:pPr marL="285750" indent="-285750">
              <a:buFont typeface="Arial" panose="020B0604020202020204" pitchFamily="34" charset="0"/>
              <a:buChar char="•"/>
            </a:pPr>
            <a:r>
              <a:rPr lang="en-US" sz="2800" dirty="0">
                <a:solidFill>
                  <a:srgbClr val="000000"/>
                </a:solidFill>
              </a:rPr>
              <a:t>To what extent do my curriculum and instructional methodologies foster the development of higher-order learning skills?</a:t>
            </a:r>
          </a:p>
          <a:p>
            <a:pPr marL="285750" indent="-285750">
              <a:buFont typeface="Arial" panose="020B0604020202020204" pitchFamily="34" charset="0"/>
              <a:buChar char="•"/>
            </a:pPr>
            <a:r>
              <a:rPr lang="en-US" sz="2800" dirty="0">
                <a:solidFill>
                  <a:srgbClr val="000000"/>
                </a:solidFill>
              </a:rPr>
              <a:t>Does my curriculum help students develop competencies in an integrated manner?</a:t>
            </a:r>
          </a:p>
          <a:p>
            <a:pPr marL="285750" indent="-285750">
              <a:buFont typeface="Arial" panose="020B0604020202020204" pitchFamily="34" charset="0"/>
              <a:buChar char="•"/>
            </a:pPr>
            <a:r>
              <a:rPr lang="en-US" sz="2800" dirty="0">
                <a:solidFill>
                  <a:srgbClr val="000000"/>
                </a:solidFill>
              </a:rPr>
              <a:t>Do my school’s business model and course offerings reflect the changing education landscape?</a:t>
            </a:r>
          </a:p>
        </p:txBody>
      </p:sp>
    </p:spTree>
    <p:extLst>
      <p:ext uri="{BB962C8B-B14F-4D97-AF65-F5344CB8AC3E}">
        <p14:creationId xmlns:p14="http://schemas.microsoft.com/office/powerpoint/2010/main" val="2316837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r>
              <a:rPr lang="en-US" dirty="0"/>
              <a:t>IMA Educational Resources </a:t>
            </a:r>
          </a:p>
        </p:txBody>
      </p:sp>
      <p:sp>
        <p:nvSpPr>
          <p:cNvPr id="5" name="Footer Placeholder 4"/>
          <p:cNvSpPr>
            <a:spLocks noGrp="1"/>
          </p:cNvSpPr>
          <p:nvPr>
            <p:ph type="ftr" sz="quarter" idx="12"/>
          </p:nvPr>
        </p:nvSpPr>
        <p:spPr/>
        <p:txBody>
          <a:bodyPr/>
          <a:lstStyle/>
          <a:p>
            <a:fld id="{EB25A976-D368-4A7C-A42F-F9474EF49DA1}" type="slidenum">
              <a:rPr lang="en-US" smtClean="0"/>
              <a:pPr/>
              <a:t>41</a:t>
            </a:fld>
            <a:endParaRPr lang="en-US" dirty="0"/>
          </a:p>
        </p:txBody>
      </p:sp>
      <p:sp>
        <p:nvSpPr>
          <p:cNvPr id="10" name="TextBox 9"/>
          <p:cNvSpPr txBox="1"/>
          <p:nvPr/>
        </p:nvSpPr>
        <p:spPr>
          <a:xfrm>
            <a:off x="3886200" y="1124634"/>
            <a:ext cx="4267200" cy="830997"/>
          </a:xfrm>
          <a:prstGeom prst="rect">
            <a:avLst/>
          </a:prstGeom>
          <a:noFill/>
        </p:spPr>
        <p:txBody>
          <a:bodyPr wrap="square" rtlCol="0">
            <a:spAutoFit/>
          </a:bodyPr>
          <a:lstStyle/>
          <a:p>
            <a:pPr marL="285750" indent="-285750">
              <a:spcAft>
                <a:spcPts val="600"/>
              </a:spcAft>
              <a:buFont typeface="Arial" pitchFamily="34" charset="0"/>
              <a:buChar char="•"/>
            </a:pPr>
            <a:r>
              <a:rPr lang="en-US" sz="2400" b="1" dirty="0">
                <a:solidFill>
                  <a:srgbClr val="000000"/>
                </a:solidFill>
              </a:rPr>
              <a:t>IMA’s new Technology &amp; Analytics Center</a:t>
            </a:r>
          </a:p>
        </p:txBody>
      </p:sp>
      <p:sp>
        <p:nvSpPr>
          <p:cNvPr id="11" name="TextBox 10"/>
          <p:cNvSpPr txBox="1"/>
          <p:nvPr/>
        </p:nvSpPr>
        <p:spPr>
          <a:xfrm>
            <a:off x="3909646" y="1974741"/>
            <a:ext cx="5029200" cy="3908762"/>
          </a:xfrm>
          <a:prstGeom prst="rect">
            <a:avLst/>
          </a:prstGeom>
          <a:noFill/>
        </p:spPr>
        <p:txBody>
          <a:bodyPr wrap="square" rtlCol="0">
            <a:spAutoFit/>
          </a:bodyPr>
          <a:lstStyle/>
          <a:p>
            <a:pPr marL="285750" indent="-285750">
              <a:spcAft>
                <a:spcPts val="600"/>
              </a:spcAft>
              <a:buFont typeface="Arial" pitchFamily="34" charset="0"/>
              <a:buChar char="•"/>
            </a:pPr>
            <a:r>
              <a:rPr lang="en-US" sz="1600" dirty="0">
                <a:solidFill>
                  <a:srgbClr val="000000"/>
                </a:solidFill>
              </a:rPr>
              <a:t>Contains a wide variety of resources, including articles, research reports, and webinars</a:t>
            </a:r>
          </a:p>
          <a:p>
            <a:pPr marL="285750" indent="-285750">
              <a:spcAft>
                <a:spcPts val="600"/>
              </a:spcAft>
              <a:buFont typeface="Arial" pitchFamily="34" charset="0"/>
              <a:buChar char="•"/>
            </a:pPr>
            <a:r>
              <a:rPr lang="en-US" sz="1600" dirty="0">
                <a:solidFill>
                  <a:srgbClr val="000000"/>
                </a:solidFill>
              </a:rPr>
              <a:t>Examples:</a:t>
            </a:r>
          </a:p>
          <a:p>
            <a:pPr marL="285750" indent="-285750">
              <a:spcAft>
                <a:spcPts val="600"/>
              </a:spcAft>
              <a:buFont typeface="Arial" pitchFamily="34" charset="0"/>
              <a:buChar char="•"/>
            </a:pPr>
            <a:r>
              <a:rPr lang="en-US" sz="1600" dirty="0">
                <a:solidFill>
                  <a:srgbClr val="000000"/>
                </a:solidFill>
              </a:rPr>
              <a:t>New research report, “Management Accounting Competencies: Fit for Purpose in a Digital Age?” (May 2018)</a:t>
            </a:r>
            <a:r>
              <a:rPr lang="en-US" sz="1600" baseline="30000" dirty="0">
                <a:solidFill>
                  <a:srgbClr val="000000"/>
                </a:solidFill>
              </a:rPr>
              <a:t>1</a:t>
            </a:r>
            <a:endParaRPr lang="en-US" sz="1600" dirty="0">
              <a:solidFill>
                <a:srgbClr val="000000"/>
              </a:solidFill>
            </a:endParaRPr>
          </a:p>
          <a:p>
            <a:pPr marL="285750" indent="-285750">
              <a:spcAft>
                <a:spcPts val="600"/>
              </a:spcAft>
              <a:buFont typeface="Arial" pitchFamily="34" charset="0"/>
              <a:buChar char="•"/>
            </a:pPr>
            <a:r>
              <a:rPr lang="en-US" sz="1600" dirty="0">
                <a:solidFill>
                  <a:srgbClr val="000000"/>
                </a:solidFill>
              </a:rPr>
              <a:t>Excel Data analytics online course (July 2018)</a:t>
            </a:r>
          </a:p>
          <a:p>
            <a:pPr marL="285750" indent="-285750">
              <a:spcAft>
                <a:spcPts val="600"/>
              </a:spcAft>
              <a:buFont typeface="Arial" pitchFamily="34" charset="0"/>
              <a:buChar char="•"/>
            </a:pPr>
            <a:r>
              <a:rPr lang="en-US" sz="1600" dirty="0">
                <a:solidFill>
                  <a:srgbClr val="000000"/>
                </a:solidFill>
              </a:rPr>
              <a:t>Tech Talk Webinars </a:t>
            </a:r>
          </a:p>
          <a:p>
            <a:pPr marL="742950" lvl="1" indent="-285750">
              <a:spcAft>
                <a:spcPts val="600"/>
              </a:spcAft>
              <a:buFont typeface="Arial" pitchFamily="34" charset="0"/>
              <a:buChar char="•"/>
            </a:pPr>
            <a:r>
              <a:rPr lang="en-US" sz="1600" dirty="0">
                <a:solidFill>
                  <a:srgbClr val="000000"/>
                </a:solidFill>
              </a:rPr>
              <a:t>Data Analytics (July 2018)</a:t>
            </a:r>
          </a:p>
          <a:p>
            <a:pPr marL="742950" lvl="1" indent="-285750">
              <a:spcAft>
                <a:spcPts val="600"/>
              </a:spcAft>
              <a:buFont typeface="Arial" pitchFamily="34" charset="0"/>
              <a:buChar char="•"/>
            </a:pPr>
            <a:r>
              <a:rPr lang="en-US" sz="1600" dirty="0">
                <a:solidFill>
                  <a:srgbClr val="000000"/>
                </a:solidFill>
              </a:rPr>
              <a:t>Data Visualization (September 2018)</a:t>
            </a:r>
          </a:p>
          <a:p>
            <a:pPr marL="285750" indent="-285750">
              <a:spcAft>
                <a:spcPts val="600"/>
              </a:spcAft>
              <a:buFont typeface="Arial" pitchFamily="34" charset="0"/>
              <a:buChar char="•"/>
            </a:pPr>
            <a:r>
              <a:rPr lang="en-US" sz="1600" dirty="0">
                <a:solidFill>
                  <a:srgbClr val="000000"/>
                </a:solidFill>
              </a:rPr>
              <a:t> Strategic Finance articles: </a:t>
            </a:r>
          </a:p>
          <a:p>
            <a:pPr marL="742950" lvl="1" indent="-285750">
              <a:spcAft>
                <a:spcPts val="600"/>
              </a:spcAft>
              <a:buFont typeface="Arial" pitchFamily="34" charset="0"/>
              <a:buChar char="•"/>
            </a:pPr>
            <a:r>
              <a:rPr lang="en-US" sz="1600" dirty="0">
                <a:solidFill>
                  <a:srgbClr val="000000"/>
                </a:solidFill>
              </a:rPr>
              <a:t>“How to Master Digital Age Competencies” (September 2018)</a:t>
            </a:r>
          </a:p>
        </p:txBody>
      </p:sp>
      <p:pic>
        <p:nvPicPr>
          <p:cNvPr id="2" name="Picture 1" descr="Fit-for-Purpose-In-A-Digital-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847" y="1447800"/>
            <a:ext cx="3067553" cy="3969773"/>
          </a:xfrm>
          <a:prstGeom prst="rect">
            <a:avLst/>
          </a:prstGeom>
          <a:ln>
            <a:solidFill>
              <a:schemeClr val="tx2"/>
            </a:solidFill>
          </a:ln>
        </p:spPr>
      </p:pic>
    </p:spTree>
    <p:extLst>
      <p:ext uri="{BB962C8B-B14F-4D97-AF65-F5344CB8AC3E}">
        <p14:creationId xmlns:p14="http://schemas.microsoft.com/office/powerpoint/2010/main" val="2004872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AST-PAG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5908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638300" y="3657600"/>
            <a:ext cx="5867400" cy="223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150000"/>
              </a:lnSpc>
              <a:defRPr/>
            </a:pPr>
            <a:r>
              <a:rPr lang="en-US" altLang="en-US" sz="3200" dirty="0">
                <a:solidFill>
                  <a:schemeClr val="bg1"/>
                </a:solidFill>
                <a:cs typeface="+mn-cs"/>
              </a:rPr>
              <a:t>Raef Lawson</a:t>
            </a:r>
          </a:p>
          <a:p>
            <a:pPr algn="ctr" eaLnBrk="1" hangingPunct="1">
              <a:lnSpc>
                <a:spcPct val="150000"/>
              </a:lnSpc>
              <a:defRPr/>
            </a:pPr>
            <a:r>
              <a:rPr lang="en-US" altLang="en-US" sz="3200" dirty="0">
                <a:solidFill>
                  <a:schemeClr val="bg1"/>
                </a:solidFill>
                <a:hlinkClick r:id="rId5"/>
              </a:rPr>
              <a:t>RLawson@imanet.org</a:t>
            </a:r>
            <a:endParaRPr lang="en-US" altLang="en-US" sz="3200" dirty="0">
              <a:solidFill>
                <a:schemeClr val="bg1"/>
              </a:solidFill>
            </a:endParaRPr>
          </a:p>
          <a:p>
            <a:pPr algn="ctr" eaLnBrk="1" hangingPunct="1">
              <a:lnSpc>
                <a:spcPct val="150000"/>
              </a:lnSpc>
              <a:defRPr/>
            </a:pPr>
            <a:r>
              <a:rPr lang="en-US" altLang="en-US" sz="3200" dirty="0">
                <a:solidFill>
                  <a:schemeClr val="bg1"/>
                </a:solidFill>
                <a:cs typeface="+mn-cs"/>
              </a:rPr>
              <a:t>201-474-1532</a:t>
            </a:r>
          </a:p>
        </p:txBody>
      </p:sp>
      <p:pic>
        <p:nvPicPr>
          <p:cNvPr id="4" name="Picture 2" descr="C:\Users\lawsra\AppData\Local\Microsoft\Windows\Temporary Internet Files\Content.IE5\3JISWHSM\question-mark[1].png">
            <a:extLst>
              <a:ext uri="{FF2B5EF4-FFF2-40B4-BE49-F238E27FC236}">
                <a16:creationId xmlns:a16="http://schemas.microsoft.com/office/drawing/2014/main" id="{5F6C335A-F135-4763-9BAB-F1BC55F9F9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228600"/>
            <a:ext cx="1906488" cy="20335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CFB298-ECF3-4865-8FC9-184F36F08A32}"/>
              </a:ext>
            </a:extLst>
          </p:cNvPr>
          <p:cNvSpPr txBox="1"/>
          <p:nvPr/>
        </p:nvSpPr>
        <p:spPr>
          <a:xfrm>
            <a:off x="341412" y="152400"/>
            <a:ext cx="3041217" cy="769441"/>
          </a:xfrm>
          <a:prstGeom prst="rect">
            <a:avLst/>
          </a:prstGeom>
          <a:noFill/>
        </p:spPr>
        <p:txBody>
          <a:bodyPr wrap="none" rtlCol="0">
            <a:spAutoFit/>
          </a:bodyPr>
          <a:lstStyle/>
          <a:p>
            <a:r>
              <a:rPr lang="en-US" sz="4400" dirty="0">
                <a:solidFill>
                  <a:schemeClr val="accent1"/>
                </a:solidFill>
              </a:rPr>
              <a:t>Questions?</a:t>
            </a:r>
          </a:p>
        </p:txBody>
      </p:sp>
    </p:spTree>
    <p:custDataLst>
      <p:tags r:id="rId1"/>
    </p:custDataLst>
    <p:extLst>
      <p:ext uri="{BB962C8B-B14F-4D97-AF65-F5344CB8AC3E}">
        <p14:creationId xmlns:p14="http://schemas.microsoft.com/office/powerpoint/2010/main" val="60620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8272C6-AC12-4856-9106-A346DCEC9EF5}"/>
              </a:ext>
            </a:extLst>
          </p:cNvPr>
          <p:cNvSpPr>
            <a:spLocks noGrp="1"/>
          </p:cNvSpPr>
          <p:nvPr>
            <p:ph idx="1"/>
          </p:nvPr>
        </p:nvSpPr>
        <p:spPr>
          <a:xfrm>
            <a:off x="304800" y="1371600"/>
            <a:ext cx="8229600" cy="4495799"/>
          </a:xfrm>
        </p:spPr>
        <p:txBody>
          <a:bodyPr>
            <a:normAutofit fontScale="85000" lnSpcReduction="10000"/>
          </a:bodyPr>
          <a:lstStyle/>
          <a:p>
            <a:pPr marL="457200" indent="-457200">
              <a:buFont typeface="Arial" panose="020B0604020202020204" pitchFamily="34" charset="0"/>
              <a:buChar char="•"/>
            </a:pPr>
            <a:r>
              <a:rPr lang="en-US" dirty="0"/>
              <a:t>Companies are encountering an industrial revolution in which companies use digitization to orient themselves to customers through e-commerce, digital marketing, social media, and the customer experience.</a:t>
            </a:r>
          </a:p>
          <a:p>
            <a:pPr marL="457200" indent="-457200">
              <a:buFont typeface="Arial" panose="020B0604020202020204" pitchFamily="34" charset="0"/>
              <a:buChar char="•"/>
            </a:pPr>
            <a:r>
              <a:rPr lang="en-GB" dirty="0"/>
              <a:t>New business models are being developed today based on a connection to “information.” </a:t>
            </a:r>
            <a:endParaRPr lang="en-US" dirty="0"/>
          </a:p>
          <a:p>
            <a:pPr marL="457200" indent="-457200">
              <a:buFont typeface="Arial" panose="020B0604020202020204" pitchFamily="34" charset="0"/>
              <a:buChar char="•"/>
            </a:pPr>
            <a:r>
              <a:rPr lang="en-US" dirty="0"/>
              <a:t>Digitization is eliminating functional silos, and value chains are becoming integrated ecosystems that are fully transparent to everyone.</a:t>
            </a:r>
          </a:p>
        </p:txBody>
      </p:sp>
      <p:sp>
        <p:nvSpPr>
          <p:cNvPr id="3" name="Title 2">
            <a:extLst>
              <a:ext uri="{FF2B5EF4-FFF2-40B4-BE49-F238E27FC236}">
                <a16:creationId xmlns:a16="http://schemas.microsoft.com/office/drawing/2014/main" id="{827E6E71-4BE9-4210-828A-4232F21D4000}"/>
              </a:ext>
            </a:extLst>
          </p:cNvPr>
          <p:cNvSpPr>
            <a:spLocks noGrp="1"/>
          </p:cNvSpPr>
          <p:nvPr>
            <p:ph type="title"/>
          </p:nvPr>
        </p:nvSpPr>
        <p:spPr/>
        <p:txBody>
          <a:bodyPr/>
          <a:lstStyle/>
          <a:p>
            <a:r>
              <a:rPr lang="en-US" b="1" dirty="0"/>
              <a:t>The Value Chain Goes Digital</a:t>
            </a:r>
            <a:endParaRPr lang="en-US" dirty="0"/>
          </a:p>
        </p:txBody>
      </p:sp>
      <p:sp>
        <p:nvSpPr>
          <p:cNvPr id="4" name="Footer Placeholder 3">
            <a:extLst>
              <a:ext uri="{FF2B5EF4-FFF2-40B4-BE49-F238E27FC236}">
                <a16:creationId xmlns:a16="http://schemas.microsoft.com/office/drawing/2014/main" id="{387500F6-1FC2-43E7-9FD6-79B643C22A71}"/>
              </a:ext>
            </a:extLst>
          </p:cNvPr>
          <p:cNvSpPr>
            <a:spLocks noGrp="1"/>
          </p:cNvSpPr>
          <p:nvPr>
            <p:ph type="ftr" sz="quarter" idx="11"/>
          </p:nvPr>
        </p:nvSpPr>
        <p:spPr/>
        <p:txBody>
          <a:bodyPr/>
          <a:lstStyle/>
          <a:p>
            <a:fld id="{EB25A976-D368-4A7C-A42F-F9474EF49DA1}" type="slidenum">
              <a:rPr lang="en-US" smtClean="0"/>
              <a:pPr/>
              <a:t>5</a:t>
            </a:fld>
            <a:endParaRPr lang="en-US" dirty="0"/>
          </a:p>
        </p:txBody>
      </p:sp>
    </p:spTree>
    <p:extLst>
      <p:ext uri="{BB962C8B-B14F-4D97-AF65-F5344CB8AC3E}">
        <p14:creationId xmlns:p14="http://schemas.microsoft.com/office/powerpoint/2010/main" val="356683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LAN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WHI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723" y="4876800"/>
            <a:ext cx="9144000" cy="19812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463" name="Picture 25" descr="uber_2016_log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993" y="5534818"/>
            <a:ext cx="18288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4" descr="UBER_CAR.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0875" y="5372100"/>
            <a:ext cx="220821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0" y="3200400"/>
            <a:ext cx="9144000" cy="198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465" name="Picture 27" descr="DRIVERLESS-CA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2900" y="4038600"/>
            <a:ext cx="43021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6" descr="Driver-Less-Ca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0875" y="3879850"/>
            <a:ext cx="220821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8" descr="WiFi.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97625" y="3590925"/>
            <a:ext cx="5905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9" descr="ALEXA-STRIP.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778000"/>
            <a:ext cx="91440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0" descr="ALEXA.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03975" y="1706563"/>
            <a:ext cx="7731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4335" descr="EARS!.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30838" y="1706563"/>
            <a:ext cx="2670175"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340" descr="ALEXA-tex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57213" y="2063750"/>
            <a:ext cx="35258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4341" descr="WATSON.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2500" y="358775"/>
            <a:ext cx="14795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342" descr="WATSON-HAIR.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73738" y="-3175"/>
            <a:ext cx="200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14344" descr="WATSON-Text.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57213" y="233363"/>
            <a:ext cx="35258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didi">
            <a:extLst>
              <a:ext uri="{FF2B5EF4-FFF2-40B4-BE49-F238E27FC236}">
                <a16:creationId xmlns:a16="http://schemas.microsoft.com/office/drawing/2014/main" id="{D053E111-5AC7-47FA-B0C9-95DDC7AE3CB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85855" y="5740400"/>
            <a:ext cx="1684955" cy="55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85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89A508-9F49-4042-B33C-EA49EA900DD9}"/>
              </a:ext>
            </a:extLst>
          </p:cNvPr>
          <p:cNvSpPr>
            <a:spLocks noGrp="1"/>
          </p:cNvSpPr>
          <p:nvPr>
            <p:ph type="title"/>
          </p:nvPr>
        </p:nvSpPr>
        <p:spPr>
          <a:xfrm>
            <a:off x="266700" y="16254"/>
            <a:ext cx="7958866" cy="974346"/>
          </a:xfrm>
        </p:spPr>
        <p:txBody>
          <a:bodyPr>
            <a:normAutofit/>
          </a:bodyPr>
          <a:lstStyle/>
          <a:p>
            <a:r>
              <a:rPr lang="en-US" dirty="0"/>
              <a:t>A Wave of New Technologies</a:t>
            </a:r>
          </a:p>
        </p:txBody>
      </p:sp>
      <p:sp>
        <p:nvSpPr>
          <p:cNvPr id="4" name="Footer Placeholder 3">
            <a:extLst>
              <a:ext uri="{FF2B5EF4-FFF2-40B4-BE49-F238E27FC236}">
                <a16:creationId xmlns:a16="http://schemas.microsoft.com/office/drawing/2014/main" id="{759FAE49-2FEF-4EA4-A2A3-49460A9AB1B2}"/>
              </a:ext>
            </a:extLst>
          </p:cNvPr>
          <p:cNvSpPr>
            <a:spLocks noGrp="1"/>
          </p:cNvSpPr>
          <p:nvPr>
            <p:ph type="ftr" sz="quarter" idx="11"/>
          </p:nvPr>
        </p:nvSpPr>
        <p:spPr/>
        <p:txBody>
          <a:bodyPr/>
          <a:lstStyle/>
          <a:p>
            <a:fld id="{EB25A976-D368-4A7C-A42F-F9474EF49DA1}" type="slidenum">
              <a:rPr lang="en-US" smtClean="0"/>
              <a:pPr/>
              <a:t>7</a:t>
            </a:fld>
            <a:endParaRPr lang="en-US" dirty="0"/>
          </a:p>
        </p:txBody>
      </p:sp>
      <p:sp>
        <p:nvSpPr>
          <p:cNvPr id="5" name="TextBox 4">
            <a:extLst>
              <a:ext uri="{FF2B5EF4-FFF2-40B4-BE49-F238E27FC236}">
                <a16:creationId xmlns:a16="http://schemas.microsoft.com/office/drawing/2014/main" id="{430F9DF0-DC33-4EBC-9F7B-EC2018D5ECF2}"/>
              </a:ext>
            </a:extLst>
          </p:cNvPr>
          <p:cNvSpPr txBox="1"/>
          <p:nvPr/>
        </p:nvSpPr>
        <p:spPr>
          <a:xfrm>
            <a:off x="228600" y="1264403"/>
            <a:ext cx="8458200" cy="4708981"/>
          </a:xfrm>
          <a:prstGeom prst="rect">
            <a:avLst/>
          </a:prstGeom>
          <a:noFill/>
        </p:spPr>
        <p:txBody>
          <a:bodyPr wrap="square" rtlCol="0">
            <a:spAutoFit/>
          </a:bodyPr>
          <a:lstStyle/>
          <a:p>
            <a:r>
              <a:rPr lang="en-US" sz="2000" dirty="0">
                <a:solidFill>
                  <a:srgbClr val="000000"/>
                </a:solidFill>
              </a:rPr>
              <a:t>An IMA research study</a:t>
            </a:r>
            <a:r>
              <a:rPr lang="en-US" sz="2000" baseline="30000" dirty="0">
                <a:solidFill>
                  <a:srgbClr val="000000"/>
                </a:solidFill>
              </a:rPr>
              <a:t>1</a:t>
            </a:r>
            <a:r>
              <a:rPr lang="en-US" sz="2000" dirty="0">
                <a:solidFill>
                  <a:srgbClr val="000000"/>
                </a:solidFill>
              </a:rPr>
              <a:t> identified 10 technologies that will reshape the business landscape:</a:t>
            </a:r>
          </a:p>
          <a:p>
            <a:pPr marL="685800" indent="-285750">
              <a:buFont typeface="Arial" panose="020B0604020202020204" pitchFamily="34" charset="0"/>
              <a:buChar char="•"/>
            </a:pPr>
            <a:r>
              <a:rPr lang="en-US" sz="2000" dirty="0">
                <a:solidFill>
                  <a:srgbClr val="000000"/>
                </a:solidFill>
              </a:rPr>
              <a:t>Mobile</a:t>
            </a:r>
          </a:p>
          <a:p>
            <a:pPr marL="685800" indent="-285750">
              <a:buFont typeface="Arial" panose="020B0604020202020204" pitchFamily="34" charset="0"/>
              <a:buChar char="•"/>
            </a:pPr>
            <a:r>
              <a:rPr lang="en-US" sz="2000" dirty="0">
                <a:solidFill>
                  <a:srgbClr val="000000"/>
                </a:solidFill>
              </a:rPr>
              <a:t>Big Data</a:t>
            </a:r>
          </a:p>
          <a:p>
            <a:pPr marL="685800" indent="-285750">
              <a:buFont typeface="Arial" panose="020B0604020202020204" pitchFamily="34" charset="0"/>
              <a:buChar char="•"/>
            </a:pPr>
            <a:r>
              <a:rPr lang="en-US" sz="2000" dirty="0">
                <a:solidFill>
                  <a:srgbClr val="000000"/>
                </a:solidFill>
              </a:rPr>
              <a:t>Artificial intelligence (AI) and robotic process automation (RPA)</a:t>
            </a:r>
          </a:p>
          <a:p>
            <a:pPr marL="685800" indent="-285750">
              <a:buFont typeface="Arial" panose="020B0604020202020204" pitchFamily="34" charset="0"/>
              <a:buChar char="•"/>
            </a:pPr>
            <a:r>
              <a:rPr lang="en-US" sz="2000" dirty="0">
                <a:solidFill>
                  <a:srgbClr val="000000"/>
                </a:solidFill>
              </a:rPr>
              <a:t>Cybersecurity</a:t>
            </a:r>
          </a:p>
          <a:p>
            <a:pPr marL="685800" indent="-285750">
              <a:buFont typeface="Arial" panose="020B0604020202020204" pitchFamily="34" charset="0"/>
              <a:buChar char="•"/>
            </a:pPr>
            <a:r>
              <a:rPr lang="en-US" sz="2000" dirty="0">
                <a:solidFill>
                  <a:srgbClr val="000000"/>
                </a:solidFill>
              </a:rPr>
              <a:t>Educational technologies</a:t>
            </a:r>
          </a:p>
          <a:p>
            <a:pPr marL="685800" indent="-285750">
              <a:buFont typeface="Arial" panose="020B0604020202020204" pitchFamily="34" charset="0"/>
              <a:buChar char="•"/>
            </a:pPr>
            <a:r>
              <a:rPr lang="en-US" sz="2000" dirty="0">
                <a:solidFill>
                  <a:srgbClr val="000000"/>
                </a:solidFill>
              </a:rPr>
              <a:t>Cloud</a:t>
            </a:r>
          </a:p>
          <a:p>
            <a:pPr marL="685800" indent="-285750">
              <a:buFont typeface="Arial" panose="020B0604020202020204" pitchFamily="34" charset="0"/>
              <a:buChar char="•"/>
            </a:pPr>
            <a:r>
              <a:rPr lang="en-US" sz="2000" dirty="0">
                <a:solidFill>
                  <a:srgbClr val="000000"/>
                </a:solidFill>
              </a:rPr>
              <a:t>Payment systems</a:t>
            </a:r>
          </a:p>
          <a:p>
            <a:pPr marL="685800" indent="-285750">
              <a:buFont typeface="Arial" panose="020B0604020202020204" pitchFamily="34" charset="0"/>
              <a:buChar char="•"/>
            </a:pPr>
            <a:r>
              <a:rPr lang="en-US" sz="2000" dirty="0">
                <a:solidFill>
                  <a:srgbClr val="000000"/>
                </a:solidFill>
              </a:rPr>
              <a:t>Virtual and augmented reality</a:t>
            </a:r>
          </a:p>
          <a:p>
            <a:pPr marL="685800" indent="-285750">
              <a:buFont typeface="Arial" panose="020B0604020202020204" pitchFamily="34" charset="0"/>
              <a:buChar char="•"/>
            </a:pPr>
            <a:r>
              <a:rPr lang="en-US" sz="2000" dirty="0">
                <a:solidFill>
                  <a:srgbClr val="000000"/>
                </a:solidFill>
              </a:rPr>
              <a:t>Digital delivery systems</a:t>
            </a:r>
          </a:p>
          <a:p>
            <a:pPr marL="685800" indent="-285750">
              <a:buFont typeface="Arial" panose="020B0604020202020204" pitchFamily="34" charset="0"/>
              <a:buChar char="•"/>
            </a:pPr>
            <a:r>
              <a:rPr lang="en-US" sz="2000" dirty="0">
                <a:solidFill>
                  <a:srgbClr val="000000"/>
                </a:solidFill>
              </a:rPr>
              <a:t>Social media</a:t>
            </a:r>
          </a:p>
          <a:p>
            <a:r>
              <a:rPr lang="en-US" sz="2000" dirty="0">
                <a:solidFill>
                  <a:srgbClr val="000000"/>
                </a:solidFill>
              </a:rPr>
              <a:t>Other studies have identify additional technologies (including the Internet of Things, blockchain, 3D printing, and drones) that will also radically alter how business is conducted. </a:t>
            </a:r>
          </a:p>
        </p:txBody>
      </p:sp>
      <p:sp>
        <p:nvSpPr>
          <p:cNvPr id="6" name="TextBox 5">
            <a:extLst>
              <a:ext uri="{FF2B5EF4-FFF2-40B4-BE49-F238E27FC236}">
                <a16:creationId xmlns:a16="http://schemas.microsoft.com/office/drawing/2014/main" id="{9EDADE9E-8286-4234-825D-CA7B825109CB}"/>
              </a:ext>
            </a:extLst>
          </p:cNvPr>
          <p:cNvSpPr txBox="1"/>
          <p:nvPr/>
        </p:nvSpPr>
        <p:spPr>
          <a:xfrm>
            <a:off x="1786666" y="6093767"/>
            <a:ext cx="6477000" cy="461665"/>
          </a:xfrm>
          <a:prstGeom prst="rect">
            <a:avLst/>
          </a:prstGeom>
          <a:noFill/>
        </p:spPr>
        <p:txBody>
          <a:bodyPr wrap="square" rtlCol="0">
            <a:spAutoFit/>
          </a:bodyPr>
          <a:lstStyle/>
          <a:p>
            <a:r>
              <a:rPr lang="en-US" sz="1200" baseline="30000" dirty="0"/>
              <a:t>1</a:t>
            </a:r>
            <a:r>
              <a:rPr lang="en-US" sz="1200" dirty="0"/>
              <a:t>ACCA-IMA, “Digital Darwinism: Thriving in the Face of Technology Change,” October 2013, www.accaglobal.com/content/dam/acca/global/PDF-technical/futures/pol-afa-tt2.pdf.</a:t>
            </a:r>
            <a:endParaRPr lang="en-US" sz="1200" u="sng" dirty="0">
              <a:solidFill>
                <a:srgbClr val="0000FF"/>
              </a:solidFill>
              <a:latin typeface="Calibri" panose="020F0502020204030204" pitchFamily="34" charset="0"/>
            </a:endParaRPr>
          </a:p>
        </p:txBody>
      </p:sp>
    </p:spTree>
    <p:extLst>
      <p:ext uri="{BB962C8B-B14F-4D97-AF65-F5344CB8AC3E}">
        <p14:creationId xmlns:p14="http://schemas.microsoft.com/office/powerpoint/2010/main" val="193828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89A508-9F49-4042-B33C-EA49EA900DD9}"/>
              </a:ext>
            </a:extLst>
          </p:cNvPr>
          <p:cNvSpPr>
            <a:spLocks noGrp="1"/>
          </p:cNvSpPr>
          <p:nvPr>
            <p:ph type="title"/>
          </p:nvPr>
        </p:nvSpPr>
        <p:spPr>
          <a:xfrm>
            <a:off x="381000" y="44824"/>
            <a:ext cx="7882666" cy="868362"/>
          </a:xfrm>
        </p:spPr>
        <p:txBody>
          <a:bodyPr>
            <a:normAutofit/>
          </a:bodyPr>
          <a:lstStyle/>
          <a:p>
            <a:r>
              <a:rPr lang="en-US" dirty="0"/>
              <a:t>AI and RPA</a:t>
            </a:r>
          </a:p>
        </p:txBody>
      </p:sp>
      <p:sp>
        <p:nvSpPr>
          <p:cNvPr id="4" name="Footer Placeholder 3">
            <a:extLst>
              <a:ext uri="{FF2B5EF4-FFF2-40B4-BE49-F238E27FC236}">
                <a16:creationId xmlns:a16="http://schemas.microsoft.com/office/drawing/2014/main" id="{759FAE49-2FEF-4EA4-A2A3-49460A9AB1B2}"/>
              </a:ext>
            </a:extLst>
          </p:cNvPr>
          <p:cNvSpPr>
            <a:spLocks noGrp="1"/>
          </p:cNvSpPr>
          <p:nvPr>
            <p:ph type="ftr" sz="quarter" idx="11"/>
          </p:nvPr>
        </p:nvSpPr>
        <p:spPr/>
        <p:txBody>
          <a:bodyPr/>
          <a:lstStyle/>
          <a:p>
            <a:fld id="{EB25A976-D368-4A7C-A42F-F9474EF49DA1}" type="slidenum">
              <a:rPr lang="en-US" smtClean="0"/>
              <a:pPr/>
              <a:t>8</a:t>
            </a:fld>
            <a:endParaRPr lang="en-US" dirty="0"/>
          </a:p>
        </p:txBody>
      </p:sp>
      <p:sp>
        <p:nvSpPr>
          <p:cNvPr id="5" name="TextBox 4">
            <a:extLst>
              <a:ext uri="{FF2B5EF4-FFF2-40B4-BE49-F238E27FC236}">
                <a16:creationId xmlns:a16="http://schemas.microsoft.com/office/drawing/2014/main" id="{430F9DF0-DC33-4EBC-9F7B-EC2018D5ECF2}"/>
              </a:ext>
            </a:extLst>
          </p:cNvPr>
          <p:cNvSpPr txBox="1"/>
          <p:nvPr/>
        </p:nvSpPr>
        <p:spPr>
          <a:xfrm>
            <a:off x="457200" y="1264403"/>
            <a:ext cx="8229600" cy="3816429"/>
          </a:xfrm>
          <a:prstGeom prst="rect">
            <a:avLst/>
          </a:prstGeom>
          <a:noFill/>
        </p:spPr>
        <p:txBody>
          <a:bodyPr wrap="square" rtlCol="0">
            <a:spAutoFit/>
          </a:bodyPr>
          <a:lstStyle/>
          <a:p>
            <a:r>
              <a:rPr lang="en-US" sz="2200" dirty="0">
                <a:solidFill>
                  <a:srgbClr val="000000"/>
                </a:solidFill>
              </a:rPr>
              <a:t>Our research notes the following potential benefits to business from adopting AI and RPA (robotics process automation): </a:t>
            </a:r>
          </a:p>
          <a:p>
            <a:endParaRPr lang="en-US" sz="2200" dirty="0">
              <a:solidFill>
                <a:srgbClr val="000000"/>
              </a:solidFill>
            </a:endParaRPr>
          </a:p>
          <a:p>
            <a:pPr marL="285750" lvl="0" indent="-285750">
              <a:buFont typeface="Arial" panose="020B0604020202020204" pitchFamily="34" charset="0"/>
              <a:buChar char="•"/>
            </a:pPr>
            <a:r>
              <a:rPr lang="en-US" sz="2200" dirty="0">
                <a:solidFill>
                  <a:srgbClr val="000000"/>
                </a:solidFill>
              </a:rPr>
              <a:t>automating routine, repetitive, and labor-intensive tasks and processes, </a:t>
            </a:r>
          </a:p>
          <a:p>
            <a:pPr marL="285750" lvl="0" indent="-285750">
              <a:buFont typeface="Arial" panose="020B0604020202020204" pitchFamily="34" charset="0"/>
              <a:buChar char="•"/>
            </a:pPr>
            <a:r>
              <a:rPr lang="en-US" sz="2200" dirty="0">
                <a:solidFill>
                  <a:srgbClr val="000000"/>
                </a:solidFill>
              </a:rPr>
              <a:t>reducing operating costs and increasing efficiency,</a:t>
            </a:r>
          </a:p>
          <a:p>
            <a:pPr marL="285750" lvl="0" indent="-285750">
              <a:buFont typeface="Arial" panose="020B0604020202020204" pitchFamily="34" charset="0"/>
              <a:buChar char="•"/>
            </a:pPr>
            <a:r>
              <a:rPr lang="en-US" sz="2200" dirty="0">
                <a:solidFill>
                  <a:srgbClr val="000000"/>
                </a:solidFill>
              </a:rPr>
              <a:t>providing 24/7 service via myriad fixed and mobile devices, </a:t>
            </a:r>
          </a:p>
          <a:p>
            <a:pPr marL="285750" lvl="0" indent="-285750">
              <a:buFont typeface="Arial" panose="020B0604020202020204" pitchFamily="34" charset="0"/>
              <a:buChar char="•"/>
            </a:pPr>
            <a:r>
              <a:rPr lang="en-US" sz="2200" dirty="0">
                <a:solidFill>
                  <a:srgbClr val="000000"/>
                </a:solidFill>
              </a:rPr>
              <a:t>developing innovative new products and services,</a:t>
            </a:r>
          </a:p>
          <a:p>
            <a:pPr marL="285750" lvl="0" indent="-285750">
              <a:buFont typeface="Arial" panose="020B0604020202020204" pitchFamily="34" charset="0"/>
              <a:buChar char="•"/>
            </a:pPr>
            <a:r>
              <a:rPr lang="en-US" sz="2200" dirty="0">
                <a:solidFill>
                  <a:srgbClr val="000000"/>
                </a:solidFill>
              </a:rPr>
              <a:t>ensuring that products and services meet customer needs, </a:t>
            </a:r>
          </a:p>
          <a:p>
            <a:pPr marL="285750" lvl="0" indent="-285750">
              <a:buFont typeface="Arial" panose="020B0604020202020204" pitchFamily="34" charset="0"/>
              <a:buChar char="•"/>
            </a:pPr>
            <a:r>
              <a:rPr lang="en-US" sz="2200" dirty="0">
                <a:solidFill>
                  <a:srgbClr val="000000"/>
                </a:solidFill>
              </a:rPr>
              <a:t>scaling up operations with fewer and cheaper resources, and </a:t>
            </a:r>
          </a:p>
          <a:p>
            <a:pPr marL="285750" lvl="0" indent="-285750">
              <a:buFont typeface="Arial" panose="020B0604020202020204" pitchFamily="34" charset="0"/>
              <a:buChar char="•"/>
            </a:pPr>
            <a:r>
              <a:rPr lang="en-US" sz="2200" dirty="0">
                <a:solidFill>
                  <a:srgbClr val="000000"/>
                </a:solidFill>
              </a:rPr>
              <a:t>extracting more value from existing investments in technology.</a:t>
            </a:r>
          </a:p>
        </p:txBody>
      </p:sp>
      <p:sp>
        <p:nvSpPr>
          <p:cNvPr id="6" name="TextBox 5">
            <a:extLst>
              <a:ext uri="{FF2B5EF4-FFF2-40B4-BE49-F238E27FC236}">
                <a16:creationId xmlns:a16="http://schemas.microsoft.com/office/drawing/2014/main" id="{9EDADE9E-8286-4234-825D-CA7B825109CB}"/>
              </a:ext>
            </a:extLst>
          </p:cNvPr>
          <p:cNvSpPr txBox="1"/>
          <p:nvPr/>
        </p:nvSpPr>
        <p:spPr>
          <a:xfrm>
            <a:off x="1786666" y="6093767"/>
            <a:ext cx="6477000" cy="461665"/>
          </a:xfrm>
          <a:prstGeom prst="rect">
            <a:avLst/>
          </a:prstGeom>
          <a:noFill/>
        </p:spPr>
        <p:txBody>
          <a:bodyPr wrap="square" rtlCol="0">
            <a:spAutoFit/>
          </a:bodyPr>
          <a:lstStyle/>
          <a:p>
            <a:r>
              <a:rPr lang="en-US" sz="1200" baseline="30000" dirty="0"/>
              <a:t>1</a:t>
            </a:r>
            <a:r>
              <a:rPr lang="en-US" sz="1200" dirty="0"/>
              <a:t>ACCA-IMA, “Digital Darwinism: Thriving in the Face of Technology Change,” October 2013, www.accaglobal.com/content/dam/acca/global/PDF-technical/futures/pol-afa-tt2.pdf.</a:t>
            </a:r>
            <a:endParaRPr lang="en-US" sz="1200" u="sng" dirty="0">
              <a:solidFill>
                <a:srgbClr val="0000FF"/>
              </a:solidFill>
              <a:latin typeface="Calibri" panose="020F0502020204030204" pitchFamily="34" charset="0"/>
            </a:endParaRPr>
          </a:p>
        </p:txBody>
      </p:sp>
    </p:spTree>
    <p:extLst>
      <p:ext uri="{BB962C8B-B14F-4D97-AF65-F5344CB8AC3E}">
        <p14:creationId xmlns:p14="http://schemas.microsoft.com/office/powerpoint/2010/main" val="230230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298211"/>
            <a:ext cx="8724900" cy="4525963"/>
          </a:xfrm>
        </p:spPr>
        <p:txBody>
          <a:bodyPr>
            <a:normAutofit/>
          </a:bodyPr>
          <a:lstStyle/>
          <a:p>
            <a:pPr>
              <a:buFont typeface="Wingdings" charset="2"/>
              <a:buChar char="§"/>
            </a:pPr>
            <a:r>
              <a:rPr lang="en-US" sz="2400" dirty="0">
                <a:solidFill>
                  <a:srgbClr val="1E2F54"/>
                </a:solidFill>
              </a:rPr>
              <a:t>Connecting any device with an on and off switch to the Internet </a:t>
            </a:r>
          </a:p>
          <a:p>
            <a:pPr>
              <a:buFont typeface="Wingdings" charset="2"/>
              <a:buChar char="§"/>
            </a:pPr>
            <a:r>
              <a:rPr lang="en-US" sz="2400" dirty="0">
                <a:solidFill>
                  <a:srgbClr val="1E2F54"/>
                </a:solidFill>
              </a:rPr>
              <a:t>Example: Haier’s Smart Fridge</a:t>
            </a:r>
            <a:endParaRPr lang="en-US" sz="2400" dirty="0"/>
          </a:p>
          <a:p>
            <a:pPr>
              <a:buFont typeface="Wingdings" charset="2"/>
              <a:buChar char="§"/>
            </a:pPr>
            <a:r>
              <a:rPr lang="en-US" sz="2400" dirty="0">
                <a:solidFill>
                  <a:srgbClr val="1E2F54"/>
                </a:solidFill>
              </a:rPr>
              <a:t>Ability to collect vast amounts data</a:t>
            </a:r>
          </a:p>
          <a:p>
            <a:pPr>
              <a:buFont typeface="Wingdings" charset="2"/>
              <a:buChar char="§"/>
            </a:pPr>
            <a:r>
              <a:rPr lang="en-US" sz="2400" dirty="0">
                <a:solidFill>
                  <a:srgbClr val="1E2F54"/>
                </a:solidFill>
              </a:rPr>
              <a:t>Ubiquity of data: Big Data</a:t>
            </a:r>
          </a:p>
          <a:p>
            <a:pPr>
              <a:buFont typeface="Wingdings" charset="2"/>
              <a:buChar char="§"/>
            </a:pPr>
            <a:r>
              <a:rPr lang="en-US" sz="2400" dirty="0">
                <a:solidFill>
                  <a:srgbClr val="1E2F54"/>
                </a:solidFill>
              </a:rPr>
              <a:t>Leverage data to create value, new business models</a:t>
            </a:r>
          </a:p>
        </p:txBody>
      </p:sp>
      <p:sp>
        <p:nvSpPr>
          <p:cNvPr id="5" name="Rectangle 4"/>
          <p:cNvSpPr/>
          <p:nvPr/>
        </p:nvSpPr>
        <p:spPr>
          <a:xfrm>
            <a:off x="228600" y="-14514"/>
            <a:ext cx="8915400" cy="1048340"/>
          </a:xfrm>
          <a:prstGeom prst="rect">
            <a:avLst/>
          </a:prstGeom>
          <a:solidFill>
            <a:srgbClr val="1E2F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dirty="0"/>
              <a:t>The Internet of Things</a:t>
            </a:r>
            <a:endParaRPr lang="en-US" sz="3600" dirty="0">
              <a:solidFill>
                <a:srgbClr val="FFFFFF"/>
              </a:solidFill>
            </a:endParaRPr>
          </a:p>
        </p:txBody>
      </p:sp>
      <p:sp>
        <p:nvSpPr>
          <p:cNvPr id="6" name="Slide Number Placeholder 5"/>
          <p:cNvSpPr>
            <a:spLocks noGrp="1"/>
          </p:cNvSpPr>
          <p:nvPr>
            <p:ph type="sldNum" sz="quarter" idx="12"/>
          </p:nvPr>
        </p:nvSpPr>
        <p:spPr>
          <a:xfrm>
            <a:off x="8229600" y="6172200"/>
            <a:ext cx="685800" cy="304800"/>
          </a:xfrm>
        </p:spPr>
        <p:txBody>
          <a:bodyPr/>
          <a:lstStyle/>
          <a:p>
            <a:pPr algn="l"/>
            <a:fld id="{20DD7317-6F56-4D22-985C-D8A3FB632D62}" type="slidenum">
              <a:rPr lang="en-US" smtClean="0"/>
              <a:pPr algn="l"/>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514971"/>
            <a:ext cx="3877062" cy="215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249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ransition Template">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TEMPLATES">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IMA-eTheme-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ACD379"/>
    </a:custClr>
    <a:custClr name="Custom Color 2">
      <a:srgbClr val="65C29C"/>
    </a:custClr>
    <a:custClr name="Custom Color 3">
      <a:srgbClr val="43A580"/>
    </a:custClr>
    <a:custClr name="Custom Color 4">
      <a:srgbClr val="5A99CF"/>
    </a:custClr>
    <a:custClr name="Custom Color 5">
      <a:srgbClr val="49769F"/>
    </a:custClr>
    <a:custClr name="Custom Color 6">
      <a:srgbClr val="19476E"/>
    </a:custClr>
    <a:custClr name="Custom Color 7">
      <a:srgbClr val="FDBE65"/>
    </a:custClr>
    <a:custClr name="Custom Color 8">
      <a:srgbClr val="F69266"/>
    </a:custClr>
    <a:custClr name="Custom Color 9">
      <a:srgbClr val="F05F85"/>
    </a:custClr>
    <a:custClr name="Custom Color 10">
      <a:srgbClr val="6560AB"/>
    </a:custClr>
    <a:custClr name="Custom Color 11">
      <a:srgbClr val="D1CDD1"/>
    </a:custClr>
    <a:custClr name="Custom Color 12">
      <a:srgbClr val="8D9191"/>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11704</TotalTime>
  <Words>2948</Words>
  <Application>Microsoft Office PowerPoint</Application>
  <PresentationFormat>On-screen Show (4:3)</PresentationFormat>
  <Paragraphs>356</Paragraphs>
  <Slides>42</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Symbol</vt:lpstr>
      <vt:lpstr>Times New Roman</vt:lpstr>
      <vt:lpstr>Wingdings</vt:lpstr>
      <vt:lpstr>Transition Template</vt:lpstr>
      <vt:lpstr>CONTENT TEMPLATES</vt:lpstr>
      <vt:lpstr>PowerPoint Presentation</vt:lpstr>
      <vt:lpstr>Agenda</vt:lpstr>
      <vt:lpstr>About IMA</vt:lpstr>
      <vt:lpstr>The Value Chain Goes Digital</vt:lpstr>
      <vt:lpstr>The Value Chain Goes Digital</vt:lpstr>
      <vt:lpstr>PowerPoint Presentation</vt:lpstr>
      <vt:lpstr>A Wave of New Technologies</vt:lpstr>
      <vt:lpstr>AI and RPA</vt:lpstr>
      <vt:lpstr>PowerPoint Presentation</vt:lpstr>
      <vt:lpstr>PowerPoint Presentation</vt:lpstr>
      <vt:lpstr>The Changing Role of Accountants</vt:lpstr>
      <vt:lpstr>What Does the Future Hold? </vt:lpstr>
      <vt:lpstr>It’s Crunch Time for Accounting</vt:lpstr>
      <vt:lpstr>Transactional Activities Most Automatable</vt:lpstr>
      <vt:lpstr>The CFO Team of the Past </vt:lpstr>
      <vt:lpstr>The CFO Team Today</vt:lpstr>
      <vt:lpstr>Robots Can’t Do Everything </vt:lpstr>
      <vt:lpstr>Evolve or Get Left Behind </vt:lpstr>
      <vt:lpstr>Everyone Must Pivot to Technology </vt:lpstr>
      <vt:lpstr>The Accountant as Business Partner1</vt:lpstr>
      <vt:lpstr>PowerPoint Presentation</vt:lpstr>
      <vt:lpstr>The Evolving Role of the Accountant as a Trusted Business Advisor</vt:lpstr>
      <vt:lpstr>Data Analytics Evolution</vt:lpstr>
      <vt:lpstr>An Emerging Role - Analytics Translator</vt:lpstr>
      <vt:lpstr>Evolving Competencies for Accountants</vt:lpstr>
      <vt:lpstr>Preparing for the Future of Work </vt:lpstr>
      <vt:lpstr>It’s Crunch Time for Accounting</vt:lpstr>
      <vt:lpstr>Top 10 Skills Employers Want  </vt:lpstr>
      <vt:lpstr>The Skills Gap</vt:lpstr>
      <vt:lpstr>PowerPoint Presentation</vt:lpstr>
      <vt:lpstr>PowerPoint Presentation</vt:lpstr>
      <vt:lpstr>Competencies by Domain  </vt:lpstr>
      <vt:lpstr>Competencies by Domain  </vt:lpstr>
      <vt:lpstr>The Call-to-Action</vt:lpstr>
      <vt:lpstr>Relevance Lost or Relevance Gained in the Digital Age?</vt:lpstr>
      <vt:lpstr>The Call-to-Action</vt:lpstr>
      <vt:lpstr>Accounting firms &amp; Companies</vt:lpstr>
      <vt:lpstr>Practitioners - Preparing for the Future</vt:lpstr>
      <vt:lpstr>Questions for Accounting Educators</vt:lpstr>
      <vt:lpstr>Questions for Accounting Educators</vt:lpstr>
      <vt:lpstr>IMA Educational Resources </vt:lpstr>
      <vt:lpstr>PowerPoint Presentation</vt:lpstr>
    </vt:vector>
  </TitlesOfParts>
  <Company>007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Bond</dc:creator>
  <cp:lastModifiedBy>Raef Lawson</cp:lastModifiedBy>
  <cp:revision>595</cp:revision>
  <cp:lastPrinted>2018-11-09T12:12:55Z</cp:lastPrinted>
  <dcterms:created xsi:type="dcterms:W3CDTF">2013-10-11T15:41:11Z</dcterms:created>
  <dcterms:modified xsi:type="dcterms:W3CDTF">2019-03-01T16:00:01Z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9DA67E66-234C-48C3-A178-973F5F61B384</vt:lpwstr>
  </property>
  <property fmtid="{D5CDD505-2E9C-101B-9397-08002B2CF9AE}" pid="3" name="ArticulatePath">
    <vt:lpwstr>Future-of-The-Accountant-FINAL-Dennis-Slide-Added</vt:lpwstr>
  </property>
</Properties>
</file>